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4"/>
  </p:notesMasterIdLst>
  <p:sldIdLst>
    <p:sldId id="256" r:id="rId2"/>
    <p:sldId id="259" r:id="rId3"/>
    <p:sldId id="261" r:id="rId4"/>
    <p:sldId id="260" r:id="rId5"/>
    <p:sldId id="262" r:id="rId6"/>
    <p:sldId id="279"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309" r:id="rId23"/>
    <p:sldId id="285" r:id="rId24"/>
    <p:sldId id="286" r:id="rId25"/>
    <p:sldId id="299" r:id="rId26"/>
    <p:sldId id="307" r:id="rId27"/>
    <p:sldId id="281" r:id="rId28"/>
    <p:sldId id="283" r:id="rId29"/>
    <p:sldId id="282" r:id="rId30"/>
    <p:sldId id="280" r:id="rId31"/>
    <p:sldId id="278" r:id="rId32"/>
    <p:sldId id="300" r:id="rId33"/>
    <p:sldId id="301" r:id="rId34"/>
    <p:sldId id="302" r:id="rId35"/>
    <p:sldId id="303" r:id="rId36"/>
    <p:sldId id="304" r:id="rId37"/>
    <p:sldId id="305" r:id="rId38"/>
    <p:sldId id="284" r:id="rId39"/>
    <p:sldId id="287" r:id="rId40"/>
    <p:sldId id="288" r:id="rId41"/>
    <p:sldId id="289" r:id="rId42"/>
    <p:sldId id="306" r:id="rId43"/>
    <p:sldId id="290" r:id="rId44"/>
    <p:sldId id="291" r:id="rId45"/>
    <p:sldId id="293" r:id="rId46"/>
    <p:sldId id="292" r:id="rId47"/>
    <p:sldId id="294" r:id="rId48"/>
    <p:sldId id="295" r:id="rId49"/>
    <p:sldId id="296" r:id="rId50"/>
    <p:sldId id="297" r:id="rId51"/>
    <p:sldId id="298" r:id="rId52"/>
    <p:sldId id="308" r:id="rId53"/>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46AC46"/>
    <a:srgbClr val="FF6702"/>
    <a:srgbClr val="0154A0"/>
    <a:srgbClr val="00C2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80" autoAdjust="0"/>
  </p:normalViewPr>
  <p:slideViewPr>
    <p:cSldViewPr snapToGrid="0">
      <p:cViewPr varScale="1">
        <p:scale>
          <a:sx n="85" d="100"/>
          <a:sy n="85" d="100"/>
        </p:scale>
        <p:origin x="18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535B1F-6F25-4BA4-A4C6-BB5B31136811}" type="doc">
      <dgm:prSet loTypeId="urn:microsoft.com/office/officeart/2005/8/layout/hierarchy1" loCatId="hierarchy" qsTypeId="urn:microsoft.com/office/officeart/2005/8/quickstyle/simple1" qsCatId="simple" csTypeId="urn:microsoft.com/office/officeart/2005/8/colors/accent1_4" csCatId="accent1" phldr="1"/>
      <dgm:spPr/>
      <dgm:t>
        <a:bodyPr/>
        <a:lstStyle/>
        <a:p>
          <a:endParaRPr lang="en-US"/>
        </a:p>
      </dgm:t>
    </dgm:pt>
    <dgm:pt modelId="{515B064F-EC13-459B-9242-4D1459A1F76A}">
      <dgm:prSet phldrT="[Tex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s-MX" sz="2000" b="1" i="1" dirty="0">
              <a:solidFill>
                <a:schemeClr val="bg1"/>
              </a:solidFill>
              <a:latin typeface="Arial Narrow" panose="020B0606020202030204" pitchFamily="34" charset="0"/>
            </a:rPr>
            <a:t>Inbox RUC </a:t>
          </a:r>
        </a:p>
        <a:p>
          <a:r>
            <a:rPr lang="es-MX" sz="2000" b="1" i="1" dirty="0">
              <a:solidFill>
                <a:schemeClr val="bg1"/>
              </a:solidFill>
              <a:latin typeface="Arial Narrow" panose="020B0606020202030204" pitchFamily="34" charset="0"/>
            </a:rPr>
            <a:t> 1ra Instancia</a:t>
          </a:r>
          <a:endParaRPr lang="en-US" sz="2000" b="1" i="1" dirty="0">
            <a:solidFill>
              <a:schemeClr val="bg1"/>
            </a:solidFill>
            <a:latin typeface="Arial Narrow" panose="020B0606020202030204" pitchFamily="34" charset="0"/>
          </a:endParaRPr>
        </a:p>
      </dgm:t>
    </dgm:pt>
    <dgm:pt modelId="{B3C31C7D-AE52-4670-A656-2B4DEB83EEE2}" type="parTrans" cxnId="{92E8B22B-AA65-4604-B4C8-34CB0D20DFB5}">
      <dgm:prSet/>
      <dgm:spPr/>
      <dgm:t>
        <a:bodyPr/>
        <a:lstStyle/>
        <a:p>
          <a:endParaRPr lang="en-US" sz="1800" i="1"/>
        </a:p>
      </dgm:t>
    </dgm:pt>
    <dgm:pt modelId="{4581C7D3-CEBE-4269-9EC8-F538AC757946}" type="sibTrans" cxnId="{92E8B22B-AA65-4604-B4C8-34CB0D20DFB5}">
      <dgm:prSet/>
      <dgm:spPr/>
      <dgm:t>
        <a:bodyPr/>
        <a:lstStyle/>
        <a:p>
          <a:endParaRPr lang="en-US" sz="1800" i="1"/>
        </a:p>
      </dgm:t>
    </dgm:pt>
    <dgm:pt modelId="{14B2940B-5119-4493-AA54-023C317BAB59}">
      <dgm:prSet phldrT="[Text]" custT="1">
        <dgm:style>
          <a:lnRef idx="0">
            <a:scrgbClr r="0" g="0" b="0"/>
          </a:lnRef>
          <a:fillRef idx="0">
            <a:scrgbClr r="0" g="0" b="0"/>
          </a:fillRef>
          <a:effectRef idx="0">
            <a:scrgbClr r="0" g="0" b="0"/>
          </a:effectRef>
          <a:fontRef idx="minor">
            <a:schemeClr val="lt1"/>
          </a:fontRef>
        </dgm:style>
      </dgm:prSet>
      <dgm:spPr>
        <a:solidFill>
          <a:schemeClr val="tx1">
            <a:lumMod val="65000"/>
            <a:lumOff val="35000"/>
          </a:schemeClr>
        </a:solidFill>
        <a:ln>
          <a:noFill/>
        </a:ln>
      </dgm:spPr>
      <dgm:t>
        <a:bodyPr/>
        <a:lstStyle/>
        <a:p>
          <a:r>
            <a:rPr lang="es-MX" sz="1800" b="1" i="1" dirty="0">
              <a:solidFill>
                <a:schemeClr val="bg1"/>
              </a:solidFill>
              <a:latin typeface="Arial Narrow" pitchFamily="34" charset="0"/>
            </a:rPr>
            <a:t>Cuentas Regulares </a:t>
          </a:r>
        </a:p>
        <a:p>
          <a:r>
            <a:rPr lang="es-MX" sz="1800" b="1" i="1" dirty="0">
              <a:solidFill>
                <a:schemeClr val="bg1"/>
              </a:solidFill>
              <a:latin typeface="Arial Narrow" pitchFamily="34" charset="0"/>
            </a:rPr>
            <a:t>(1 a 19uu)</a:t>
          </a:r>
          <a:endParaRPr lang="en-US" sz="1800" b="1" i="1" dirty="0">
            <a:solidFill>
              <a:schemeClr val="bg1"/>
            </a:solidFill>
            <a:latin typeface="Arial Narrow" pitchFamily="34" charset="0"/>
          </a:endParaRPr>
        </a:p>
      </dgm:t>
    </dgm:pt>
    <dgm:pt modelId="{0CE16A57-F80C-4E9A-9ECF-DCFBDBF85F76}" type="parTrans" cxnId="{C88D874A-2030-4313-AFFF-C90DB167CF55}">
      <dgm:prSet/>
      <dgm:spPr/>
      <dgm:t>
        <a:bodyPr/>
        <a:lstStyle/>
        <a:p>
          <a:endParaRPr lang="en-US" sz="1800" i="1"/>
        </a:p>
      </dgm:t>
    </dgm:pt>
    <dgm:pt modelId="{18B3717B-F4B5-4B7B-9319-36A6AC9FFB49}" type="sibTrans" cxnId="{C88D874A-2030-4313-AFFF-C90DB167CF55}">
      <dgm:prSet/>
      <dgm:spPr/>
      <dgm:t>
        <a:bodyPr/>
        <a:lstStyle/>
        <a:p>
          <a:endParaRPr lang="en-US" sz="1800" i="1"/>
        </a:p>
      </dgm:t>
    </dgm:pt>
    <dgm:pt modelId="{0DDDECB4-C946-4A50-90BD-3D38C512661B}">
      <dgm:prSet phldrT="[Text]" custT="1">
        <dgm:style>
          <a:lnRef idx="0">
            <a:scrgbClr r="0" g="0" b="0"/>
          </a:lnRef>
          <a:fillRef idx="0">
            <a:scrgbClr r="0" g="0" b="0"/>
          </a:fillRef>
          <a:effectRef idx="0">
            <a:scrgbClr r="0" g="0" b="0"/>
          </a:effectRef>
          <a:fontRef idx="minor">
            <a:schemeClr val="lt1"/>
          </a:fontRef>
        </dgm:style>
      </dgm:prSet>
      <dgm:spPr>
        <a:solidFill>
          <a:schemeClr val="tx1">
            <a:lumMod val="65000"/>
            <a:lumOff val="35000"/>
          </a:schemeClr>
        </a:solidFill>
        <a:ln>
          <a:noFill/>
        </a:ln>
      </dgm:spPr>
      <dgm:t>
        <a:bodyPr/>
        <a:lstStyle/>
        <a:p>
          <a:r>
            <a:rPr lang="es-MX" sz="1800" b="1" i="1" dirty="0">
              <a:solidFill>
                <a:schemeClr val="bg1"/>
              </a:solidFill>
              <a:latin typeface="Arial Narrow" pitchFamily="34" charset="0"/>
            </a:rPr>
            <a:t>Cuentas Corporativas</a:t>
          </a:r>
        </a:p>
        <a:p>
          <a:r>
            <a:rPr lang="es-MX" sz="1800" b="1" i="1" dirty="0">
              <a:solidFill>
                <a:schemeClr val="bg1"/>
              </a:solidFill>
              <a:latin typeface="Arial Narrow" pitchFamily="34" charset="0"/>
            </a:rPr>
            <a:t>(20uu a más)</a:t>
          </a:r>
          <a:endParaRPr lang="en-US" sz="1800" b="1" i="1" dirty="0">
            <a:solidFill>
              <a:schemeClr val="bg1"/>
            </a:solidFill>
          </a:endParaRPr>
        </a:p>
      </dgm:t>
    </dgm:pt>
    <dgm:pt modelId="{007AC4FD-1E39-400E-92E3-E57000284317}" type="parTrans" cxnId="{22577FC8-6B8D-4CB5-BE9C-D6AFC659A0BA}">
      <dgm:prSet/>
      <dgm:spPr/>
      <dgm:t>
        <a:bodyPr/>
        <a:lstStyle/>
        <a:p>
          <a:endParaRPr lang="en-US" sz="1800" i="1"/>
        </a:p>
      </dgm:t>
    </dgm:pt>
    <dgm:pt modelId="{19F0785A-7CA7-476B-9CAD-F12DAC9297CD}" type="sibTrans" cxnId="{22577FC8-6B8D-4CB5-BE9C-D6AFC659A0BA}">
      <dgm:prSet/>
      <dgm:spPr/>
      <dgm:t>
        <a:bodyPr/>
        <a:lstStyle/>
        <a:p>
          <a:endParaRPr lang="en-US" sz="1800" i="1"/>
        </a:p>
      </dgm:t>
    </dgm:pt>
    <dgm:pt modelId="{ACC21E99-B69C-4344-B05A-A069CE9E9EF7}">
      <dgm:prSet custT="1">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s-MX" sz="2000" b="1" i="1" dirty="0">
              <a:solidFill>
                <a:schemeClr val="bg1"/>
              </a:solidFill>
              <a:latin typeface="Arial Narrow" panose="020B0606020202030204" pitchFamily="34" charset="0"/>
            </a:rPr>
            <a:t>Inbox RUC</a:t>
          </a:r>
        </a:p>
        <a:p>
          <a:r>
            <a:rPr lang="es-MX" sz="2000" b="1" i="1" dirty="0">
              <a:solidFill>
                <a:schemeClr val="bg1"/>
              </a:solidFill>
              <a:latin typeface="Arial Narrow" panose="020B0606020202030204" pitchFamily="34" charset="0"/>
            </a:rPr>
            <a:t>2da instancia</a:t>
          </a:r>
        </a:p>
      </dgm:t>
    </dgm:pt>
    <dgm:pt modelId="{13A953FF-DB40-4ACE-844A-689C9AB26E5F}" type="parTrans" cxnId="{A2E7AA5D-7745-44ED-8EA2-A44FDBF8E8D2}">
      <dgm:prSet/>
      <dgm:spPr/>
      <dgm:t>
        <a:bodyPr/>
        <a:lstStyle/>
        <a:p>
          <a:endParaRPr lang="en-US" sz="1800" i="1"/>
        </a:p>
      </dgm:t>
    </dgm:pt>
    <dgm:pt modelId="{6E759A63-AB3D-452E-9D40-3779CCFC3C41}" type="sibTrans" cxnId="{A2E7AA5D-7745-44ED-8EA2-A44FDBF8E8D2}">
      <dgm:prSet/>
      <dgm:spPr/>
      <dgm:t>
        <a:bodyPr/>
        <a:lstStyle/>
        <a:p>
          <a:endParaRPr lang="en-US" sz="1800" i="1"/>
        </a:p>
      </dgm:t>
    </dgm:pt>
    <dgm:pt modelId="{40E61AD4-2D3A-4588-B0AD-8DEE1576B5AC}">
      <dgm:prSet custT="1">
        <dgm:style>
          <a:lnRef idx="0">
            <a:scrgbClr r="0" g="0" b="0"/>
          </a:lnRef>
          <a:fillRef idx="0">
            <a:scrgbClr r="0" g="0" b="0"/>
          </a:fillRef>
          <a:effectRef idx="0">
            <a:scrgbClr r="0" g="0" b="0"/>
          </a:effectRef>
          <a:fontRef idx="minor">
            <a:schemeClr val="lt1"/>
          </a:fontRef>
        </dgm:style>
      </dgm:prSet>
      <dgm:spPr>
        <a:solidFill>
          <a:schemeClr val="tx1">
            <a:lumMod val="65000"/>
            <a:lumOff val="35000"/>
          </a:schemeClr>
        </a:solidFill>
        <a:ln>
          <a:noFill/>
        </a:ln>
      </dgm:spPr>
      <dgm:t>
        <a:bodyPr/>
        <a:lstStyle/>
        <a:p>
          <a:r>
            <a:rPr lang="es-MX" sz="1800" b="1" i="1" dirty="0">
              <a:solidFill>
                <a:schemeClr val="bg1"/>
              </a:solidFill>
              <a:latin typeface="Arial Narrow" pitchFamily="34" charset="0"/>
            </a:rPr>
            <a:t>Todo Cliente RUC</a:t>
          </a:r>
          <a:endParaRPr lang="es-MX" sz="1800" b="1" i="1" dirty="0">
            <a:solidFill>
              <a:schemeClr val="bg1"/>
            </a:solidFill>
            <a:latin typeface="+mn-lt"/>
          </a:endParaRPr>
        </a:p>
      </dgm:t>
    </dgm:pt>
    <dgm:pt modelId="{76D18DA2-D435-4C29-BF9C-F1100BC9507B}" type="parTrans" cxnId="{B5927989-B40D-45CB-B7E6-341611AFC3B1}">
      <dgm:prSet/>
      <dgm:spPr/>
      <dgm:t>
        <a:bodyPr/>
        <a:lstStyle/>
        <a:p>
          <a:endParaRPr lang="en-US" sz="1800" i="1"/>
        </a:p>
      </dgm:t>
    </dgm:pt>
    <dgm:pt modelId="{BCC40642-F3C5-4F08-A147-4C648EC0BBD3}" type="sibTrans" cxnId="{B5927989-B40D-45CB-B7E6-341611AFC3B1}">
      <dgm:prSet/>
      <dgm:spPr/>
      <dgm:t>
        <a:bodyPr/>
        <a:lstStyle/>
        <a:p>
          <a:endParaRPr lang="en-US" sz="1800" i="1"/>
        </a:p>
      </dgm:t>
    </dgm:pt>
    <dgm:pt modelId="{1D8AB168-C619-454F-AE2A-F22BB73CC43B}">
      <dgm:prSet phldrT="[Text]" custT="1">
        <dgm:style>
          <a:lnRef idx="2">
            <a:schemeClr val="accent2"/>
          </a:lnRef>
          <a:fillRef idx="1">
            <a:schemeClr val="lt1"/>
          </a:fillRef>
          <a:effectRef idx="0">
            <a:schemeClr val="accent2"/>
          </a:effectRef>
          <a:fontRef idx="minor">
            <a:schemeClr val="dk1"/>
          </a:fontRef>
        </dgm:style>
      </dgm:prSet>
      <dgm:spPr>
        <a:ln/>
      </dgm:spPr>
      <dgm:t>
        <a:bodyPr/>
        <a:lstStyle/>
        <a:p>
          <a:pPr>
            <a:lnSpc>
              <a:spcPct val="100000"/>
            </a:lnSpc>
          </a:pPr>
          <a:r>
            <a:rPr lang="es-MX" sz="1800" b="1" i="1" dirty="0">
              <a:solidFill>
                <a:schemeClr val="tx1">
                  <a:lumMod val="85000"/>
                  <a:lumOff val="15000"/>
                </a:schemeClr>
              </a:solidFill>
              <a:latin typeface="Arial Narrow" pitchFamily="34" charset="0"/>
            </a:rPr>
            <a:t>Reclamos de Facturación</a:t>
          </a:r>
        </a:p>
        <a:p>
          <a:pPr>
            <a:lnSpc>
              <a:spcPct val="100000"/>
            </a:lnSpc>
          </a:pPr>
          <a:r>
            <a:rPr lang="es-MX" sz="1800" b="1" i="1" dirty="0" err="1">
              <a:solidFill>
                <a:schemeClr val="tx1">
                  <a:lumMod val="85000"/>
                  <a:lumOff val="15000"/>
                </a:schemeClr>
              </a:solidFill>
              <a:latin typeface="Arial Narrow" pitchFamily="34" charset="0"/>
            </a:rPr>
            <a:t>Inbox</a:t>
          </a:r>
          <a:r>
            <a:rPr lang="es-MX" sz="1800" b="1" i="1" dirty="0">
              <a:solidFill>
                <a:schemeClr val="tx1">
                  <a:lumMod val="85000"/>
                  <a:lumOff val="15000"/>
                </a:schemeClr>
              </a:solidFill>
              <a:latin typeface="Arial Narrow" pitchFamily="34" charset="0"/>
            </a:rPr>
            <a:t>: </a:t>
          </a:r>
        </a:p>
        <a:p>
          <a:pPr>
            <a:lnSpc>
              <a:spcPct val="100000"/>
            </a:lnSpc>
          </a:pPr>
          <a:r>
            <a:rPr lang="es-MX" sz="1600" b="1" i="1" dirty="0">
              <a:solidFill>
                <a:schemeClr val="tx1">
                  <a:lumMod val="85000"/>
                  <a:lumOff val="15000"/>
                </a:schemeClr>
              </a:solidFill>
              <a:latin typeface="Arial Narrow" pitchFamily="34" charset="0"/>
            </a:rPr>
            <a:t>RECLAM FACTURA PYMES</a:t>
          </a:r>
          <a:endParaRPr lang="en-US" sz="1600" i="1" dirty="0">
            <a:solidFill>
              <a:schemeClr val="tx1">
                <a:lumMod val="85000"/>
                <a:lumOff val="15000"/>
              </a:schemeClr>
            </a:solidFill>
          </a:endParaRPr>
        </a:p>
      </dgm:t>
    </dgm:pt>
    <dgm:pt modelId="{8AD660AC-588A-4ADF-A897-52FED4A20AC9}" type="parTrans" cxnId="{D90434F6-7DBC-4F9E-A5F5-93AA0D4A35B0}">
      <dgm:prSet/>
      <dgm:spPr/>
      <dgm:t>
        <a:bodyPr/>
        <a:lstStyle/>
        <a:p>
          <a:endParaRPr lang="en-US" sz="1800" i="1"/>
        </a:p>
      </dgm:t>
    </dgm:pt>
    <dgm:pt modelId="{CF2C1237-E4DF-460E-A5B0-DD48D48E99E8}" type="sibTrans" cxnId="{D90434F6-7DBC-4F9E-A5F5-93AA0D4A35B0}">
      <dgm:prSet/>
      <dgm:spPr/>
      <dgm:t>
        <a:bodyPr/>
        <a:lstStyle/>
        <a:p>
          <a:endParaRPr lang="en-US" sz="1800" i="1"/>
        </a:p>
      </dgm:t>
    </dgm:pt>
    <dgm:pt modelId="{EBAA63EC-9D7E-471E-9449-A4FB8E713E37}">
      <dgm:prSet phldrT="[Text]" custT="1">
        <dgm:style>
          <a:lnRef idx="2">
            <a:schemeClr val="accent2"/>
          </a:lnRef>
          <a:fillRef idx="1">
            <a:schemeClr val="lt1"/>
          </a:fillRef>
          <a:effectRef idx="0">
            <a:schemeClr val="accent2"/>
          </a:effectRef>
          <a:fontRef idx="minor">
            <a:schemeClr val="dk1"/>
          </a:fontRef>
        </dgm:style>
      </dgm:prSet>
      <dgm:spPr>
        <a:ln/>
      </dgm:spPr>
      <dgm:t>
        <a:bodyPr/>
        <a:lstStyle/>
        <a:p>
          <a:pPr>
            <a:lnSpc>
              <a:spcPct val="100000"/>
            </a:lnSpc>
          </a:pPr>
          <a:r>
            <a:rPr lang="es-MX" sz="1800" b="1" i="1" dirty="0">
              <a:solidFill>
                <a:schemeClr val="tx1">
                  <a:lumMod val="85000"/>
                  <a:lumOff val="15000"/>
                </a:schemeClr>
              </a:solidFill>
              <a:latin typeface="Arial Narrow" pitchFamily="34" charset="0"/>
            </a:rPr>
            <a:t>Reclamos Corporativos</a:t>
          </a:r>
        </a:p>
        <a:p>
          <a:pPr>
            <a:lnSpc>
              <a:spcPct val="90000"/>
            </a:lnSpc>
          </a:pPr>
          <a:r>
            <a:rPr lang="es-MX" sz="1800" b="1" i="1" dirty="0" err="1">
              <a:solidFill>
                <a:schemeClr val="tx1">
                  <a:lumMod val="85000"/>
                  <a:lumOff val="15000"/>
                </a:schemeClr>
              </a:solidFill>
              <a:latin typeface="Arial Narrow" pitchFamily="34" charset="0"/>
            </a:rPr>
            <a:t>Inbox</a:t>
          </a:r>
          <a:r>
            <a:rPr lang="es-MX" sz="1800" b="1" i="1" dirty="0">
              <a:solidFill>
                <a:schemeClr val="tx1">
                  <a:lumMod val="85000"/>
                  <a:lumOff val="15000"/>
                </a:schemeClr>
              </a:solidFill>
              <a:latin typeface="Arial Narrow" pitchFamily="34" charset="0"/>
            </a:rPr>
            <a:t>: </a:t>
          </a:r>
        </a:p>
        <a:p>
          <a:pPr>
            <a:lnSpc>
              <a:spcPct val="90000"/>
            </a:lnSpc>
          </a:pPr>
          <a:r>
            <a:rPr lang="es-MX" sz="1600" b="1" i="1" dirty="0">
              <a:solidFill>
                <a:schemeClr val="tx1">
                  <a:lumMod val="85000"/>
                  <a:lumOff val="15000"/>
                </a:schemeClr>
              </a:solidFill>
              <a:latin typeface="Arial Narrow" pitchFamily="34" charset="0"/>
            </a:rPr>
            <a:t>BO RECLAMOS CORP EMP</a:t>
          </a:r>
          <a:endParaRPr lang="en-US" sz="1600" b="1" i="1" dirty="0">
            <a:solidFill>
              <a:schemeClr val="tx1">
                <a:lumMod val="85000"/>
                <a:lumOff val="15000"/>
              </a:schemeClr>
            </a:solidFill>
            <a:latin typeface="Arial Narrow" pitchFamily="34" charset="0"/>
          </a:endParaRPr>
        </a:p>
      </dgm:t>
    </dgm:pt>
    <dgm:pt modelId="{7653F320-B88C-4B74-898B-98C7B84DB5DC}" type="parTrans" cxnId="{35C8A740-A89E-4E74-9A2A-2B8D83A4CE08}">
      <dgm:prSet/>
      <dgm:spPr/>
      <dgm:t>
        <a:bodyPr/>
        <a:lstStyle/>
        <a:p>
          <a:endParaRPr lang="en-US" sz="1800" i="1"/>
        </a:p>
      </dgm:t>
    </dgm:pt>
    <dgm:pt modelId="{2C809059-49C6-4178-A975-761D0DFA4A37}" type="sibTrans" cxnId="{35C8A740-A89E-4E74-9A2A-2B8D83A4CE08}">
      <dgm:prSet/>
      <dgm:spPr/>
      <dgm:t>
        <a:bodyPr/>
        <a:lstStyle/>
        <a:p>
          <a:endParaRPr lang="en-US" sz="1800" i="1"/>
        </a:p>
      </dgm:t>
    </dgm:pt>
    <dgm:pt modelId="{D8E50030-49E5-4B86-9EAD-6A4566A572B8}">
      <dgm:prSet custT="1">
        <dgm:style>
          <a:lnRef idx="2">
            <a:schemeClr val="accent2"/>
          </a:lnRef>
          <a:fillRef idx="1">
            <a:schemeClr val="lt1"/>
          </a:fillRef>
          <a:effectRef idx="0">
            <a:schemeClr val="accent2"/>
          </a:effectRef>
          <a:fontRef idx="minor">
            <a:schemeClr val="dk1"/>
          </a:fontRef>
        </dgm:style>
      </dgm:prSet>
      <dgm:spPr>
        <a:ln/>
      </dgm:spPr>
      <dgm:t>
        <a:bodyPr/>
        <a:lstStyle/>
        <a:p>
          <a:pPr algn="ctr">
            <a:lnSpc>
              <a:spcPct val="100000"/>
            </a:lnSpc>
          </a:pPr>
          <a:r>
            <a:rPr lang="es-MX" sz="1800" b="1" i="1" dirty="0">
              <a:solidFill>
                <a:schemeClr val="tx1">
                  <a:lumMod val="85000"/>
                  <a:lumOff val="15000"/>
                </a:schemeClr>
              </a:solidFill>
              <a:latin typeface="Arial Narrow" pitchFamily="34" charset="0"/>
            </a:rPr>
            <a:t>Apelaciones &amp; Quejas</a:t>
          </a:r>
        </a:p>
        <a:p>
          <a:pPr algn="ctr">
            <a:lnSpc>
              <a:spcPct val="90000"/>
            </a:lnSpc>
          </a:pPr>
          <a:r>
            <a:rPr lang="pt-BR" sz="1800" b="1" i="1" dirty="0" err="1">
              <a:solidFill>
                <a:schemeClr val="tx1">
                  <a:lumMod val="85000"/>
                  <a:lumOff val="15000"/>
                </a:schemeClr>
              </a:solidFill>
              <a:latin typeface="Arial Narrow" pitchFamily="34" charset="0"/>
            </a:rPr>
            <a:t>Inbox</a:t>
          </a:r>
          <a:r>
            <a:rPr lang="pt-BR" sz="1800" b="1" i="1" dirty="0">
              <a:solidFill>
                <a:schemeClr val="tx1">
                  <a:lumMod val="85000"/>
                  <a:lumOff val="15000"/>
                </a:schemeClr>
              </a:solidFill>
              <a:latin typeface="Arial Narrow" pitchFamily="34" charset="0"/>
            </a:rPr>
            <a:t>: </a:t>
          </a:r>
        </a:p>
        <a:p>
          <a:pPr algn="ctr">
            <a:lnSpc>
              <a:spcPct val="90000"/>
            </a:lnSpc>
          </a:pPr>
          <a:r>
            <a:rPr lang="pt-BR" sz="1600" b="1" i="1" dirty="0">
              <a:solidFill>
                <a:schemeClr val="tx1">
                  <a:lumMod val="85000"/>
                  <a:lumOff val="15000"/>
                </a:schemeClr>
              </a:solidFill>
              <a:latin typeface="Arial Narrow" pitchFamily="34" charset="0"/>
            </a:rPr>
            <a:t>BO RECL SEGUNDA EMP</a:t>
          </a:r>
          <a:endParaRPr lang="es-MX" sz="1600" b="1" i="1" dirty="0">
            <a:solidFill>
              <a:schemeClr val="tx1">
                <a:lumMod val="85000"/>
                <a:lumOff val="15000"/>
              </a:schemeClr>
            </a:solidFill>
            <a:latin typeface="Arial Narrow" pitchFamily="34" charset="0"/>
          </a:endParaRPr>
        </a:p>
      </dgm:t>
    </dgm:pt>
    <dgm:pt modelId="{1C61A6DD-F965-4168-A68A-2FEBD55391E1}" type="parTrans" cxnId="{E1A41536-66C6-40BB-A0AE-C40F5909D40D}">
      <dgm:prSet/>
      <dgm:spPr/>
      <dgm:t>
        <a:bodyPr/>
        <a:lstStyle/>
        <a:p>
          <a:endParaRPr lang="en-US" sz="1800" i="1"/>
        </a:p>
      </dgm:t>
    </dgm:pt>
    <dgm:pt modelId="{BC150C30-2B22-4668-875A-4C35CFA2E728}" type="sibTrans" cxnId="{E1A41536-66C6-40BB-A0AE-C40F5909D40D}">
      <dgm:prSet/>
      <dgm:spPr/>
      <dgm:t>
        <a:bodyPr/>
        <a:lstStyle/>
        <a:p>
          <a:endParaRPr lang="en-US" sz="1800" i="1"/>
        </a:p>
      </dgm:t>
    </dgm:pt>
    <dgm:pt modelId="{F10728F7-E25E-441F-849B-9E98D6BA8FC1}">
      <dgm:prSet custT="1">
        <dgm:style>
          <a:lnRef idx="2">
            <a:schemeClr val="accent2"/>
          </a:lnRef>
          <a:fillRef idx="1">
            <a:schemeClr val="lt1"/>
          </a:fillRef>
          <a:effectRef idx="0">
            <a:schemeClr val="accent2"/>
          </a:effectRef>
          <a:fontRef idx="minor">
            <a:schemeClr val="dk1"/>
          </a:fontRef>
        </dgm:style>
      </dgm:prSet>
      <dgm:spPr>
        <a:ln/>
      </dgm:spPr>
      <dgm:t>
        <a:bodyPr/>
        <a:lstStyle/>
        <a:p>
          <a:pPr>
            <a:lnSpc>
              <a:spcPct val="100000"/>
            </a:lnSpc>
          </a:pPr>
          <a:r>
            <a:rPr lang="es-MX" sz="1800" b="1" i="1" dirty="0">
              <a:solidFill>
                <a:schemeClr val="tx1">
                  <a:lumMod val="85000"/>
                  <a:lumOff val="15000"/>
                </a:schemeClr>
              </a:solidFill>
              <a:latin typeface="Arial Narrow" pitchFamily="34" charset="0"/>
            </a:rPr>
            <a:t>Reclamos de Calidad</a:t>
          </a:r>
        </a:p>
        <a:p>
          <a:pPr>
            <a:lnSpc>
              <a:spcPct val="100000"/>
            </a:lnSpc>
          </a:pPr>
          <a:r>
            <a:rPr lang="es-MX" sz="1800" b="1" i="1" dirty="0" err="1">
              <a:solidFill>
                <a:schemeClr val="tx1">
                  <a:lumMod val="85000"/>
                  <a:lumOff val="15000"/>
                </a:schemeClr>
              </a:solidFill>
              <a:latin typeface="Arial Narrow" pitchFamily="34" charset="0"/>
            </a:rPr>
            <a:t>Inbox</a:t>
          </a:r>
          <a:r>
            <a:rPr lang="es-MX" sz="1800" b="1" i="1" dirty="0">
              <a:solidFill>
                <a:schemeClr val="tx1">
                  <a:lumMod val="85000"/>
                  <a:lumOff val="15000"/>
                </a:schemeClr>
              </a:solidFill>
              <a:latin typeface="Arial Narrow" pitchFamily="34" charset="0"/>
            </a:rPr>
            <a:t>:</a:t>
          </a:r>
        </a:p>
        <a:p>
          <a:pPr>
            <a:lnSpc>
              <a:spcPct val="100000"/>
            </a:lnSpc>
          </a:pPr>
          <a:r>
            <a:rPr lang="es-MX" sz="1600" b="1" i="1" dirty="0">
              <a:solidFill>
                <a:schemeClr val="tx1">
                  <a:lumMod val="85000"/>
                  <a:lumOff val="15000"/>
                </a:schemeClr>
              </a:solidFill>
              <a:latin typeface="Arial Narrow" pitchFamily="34" charset="0"/>
            </a:rPr>
            <a:t>RECLAM CALIDAD PYMES</a:t>
          </a:r>
        </a:p>
      </dgm:t>
    </dgm:pt>
    <dgm:pt modelId="{CBAF1BFB-9B95-4B22-AA5F-0BFB34E10572}" type="parTrans" cxnId="{1CA5BF02-47E4-4010-A639-169270660D92}">
      <dgm:prSet/>
      <dgm:spPr/>
      <dgm:t>
        <a:bodyPr/>
        <a:lstStyle/>
        <a:p>
          <a:endParaRPr lang="en-US" sz="1800" i="1"/>
        </a:p>
      </dgm:t>
    </dgm:pt>
    <dgm:pt modelId="{E5FFA08C-ED8D-47CB-87A6-08E0765BF022}" type="sibTrans" cxnId="{1CA5BF02-47E4-4010-A639-169270660D92}">
      <dgm:prSet/>
      <dgm:spPr/>
      <dgm:t>
        <a:bodyPr/>
        <a:lstStyle/>
        <a:p>
          <a:endParaRPr lang="en-US" sz="1800" i="1"/>
        </a:p>
      </dgm:t>
    </dgm:pt>
    <dgm:pt modelId="{B1D9278A-B840-49E8-981D-B5B8BCD1A472}" type="pres">
      <dgm:prSet presAssocID="{8E535B1F-6F25-4BA4-A4C6-BB5B31136811}" presName="hierChild1" presStyleCnt="0">
        <dgm:presLayoutVars>
          <dgm:chPref val="1"/>
          <dgm:dir/>
          <dgm:animOne val="branch"/>
          <dgm:animLvl val="lvl"/>
          <dgm:resizeHandles/>
        </dgm:presLayoutVars>
      </dgm:prSet>
      <dgm:spPr/>
    </dgm:pt>
    <dgm:pt modelId="{3D1B8C32-534A-4CCB-92B8-6B3B63F9FBB1}" type="pres">
      <dgm:prSet presAssocID="{515B064F-EC13-459B-9242-4D1459A1F76A}" presName="hierRoot1" presStyleCnt="0"/>
      <dgm:spPr/>
    </dgm:pt>
    <dgm:pt modelId="{0E54E82E-B10D-4DCC-8720-8241C359DFCE}" type="pres">
      <dgm:prSet presAssocID="{515B064F-EC13-459B-9242-4D1459A1F76A}" presName="composite" presStyleCnt="0"/>
      <dgm:spPr/>
    </dgm:pt>
    <dgm:pt modelId="{32B2EF25-BA5C-49EA-956B-1136B84E04D1}" type="pres">
      <dgm:prSet presAssocID="{515B064F-EC13-459B-9242-4D1459A1F76A}" presName="background" presStyleLbl="node0" presStyleIdx="0" presStyleCnt="2"/>
      <dgm:spPr>
        <a:solidFill>
          <a:schemeClr val="tx1">
            <a:lumMod val="85000"/>
            <a:lumOff val="15000"/>
          </a:schemeClr>
        </a:solidFill>
      </dgm:spPr>
    </dgm:pt>
    <dgm:pt modelId="{8677C248-7BF7-432D-BFCE-DCD6F6372319}" type="pres">
      <dgm:prSet presAssocID="{515B064F-EC13-459B-9242-4D1459A1F76A}" presName="text" presStyleLbl="fgAcc0" presStyleIdx="0" presStyleCnt="2" custScaleX="156047" custScaleY="126313">
        <dgm:presLayoutVars>
          <dgm:chPref val="3"/>
        </dgm:presLayoutVars>
      </dgm:prSet>
      <dgm:spPr/>
    </dgm:pt>
    <dgm:pt modelId="{CAB7A5DB-D39E-47F1-87C8-E99A09DCA771}" type="pres">
      <dgm:prSet presAssocID="{515B064F-EC13-459B-9242-4D1459A1F76A}" presName="hierChild2" presStyleCnt="0"/>
      <dgm:spPr/>
    </dgm:pt>
    <dgm:pt modelId="{D04424CC-48A3-45CD-A564-BE6C200961A8}" type="pres">
      <dgm:prSet presAssocID="{0CE16A57-F80C-4E9A-9ECF-DCFBDBF85F76}" presName="Name10" presStyleLbl="parChTrans1D2" presStyleIdx="0" presStyleCnt="3"/>
      <dgm:spPr/>
    </dgm:pt>
    <dgm:pt modelId="{94CC5025-9AB0-4D7E-92C4-792EEB0BE7F2}" type="pres">
      <dgm:prSet presAssocID="{14B2940B-5119-4493-AA54-023C317BAB59}" presName="hierRoot2" presStyleCnt="0"/>
      <dgm:spPr/>
    </dgm:pt>
    <dgm:pt modelId="{43F5EED9-E853-4D14-99A3-52AB1CAEEA23}" type="pres">
      <dgm:prSet presAssocID="{14B2940B-5119-4493-AA54-023C317BAB59}" presName="composite2" presStyleCnt="0"/>
      <dgm:spPr/>
    </dgm:pt>
    <dgm:pt modelId="{9C8BB138-2D8B-454B-8515-8C6F169A3F82}" type="pres">
      <dgm:prSet presAssocID="{14B2940B-5119-4493-AA54-023C317BAB59}" presName="background2" presStyleLbl="node2" presStyleIdx="0" presStyleCnt="3">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E7DFBC51-D10B-48D9-A0D5-9070DAAAF834}" type="pres">
      <dgm:prSet presAssocID="{14B2940B-5119-4493-AA54-023C317BAB59}" presName="text2" presStyleLbl="fgAcc2" presStyleIdx="0" presStyleCnt="3" custScaleX="202526" custScaleY="118976" custLinFactNeighborY="0">
        <dgm:presLayoutVars>
          <dgm:chPref val="3"/>
        </dgm:presLayoutVars>
      </dgm:prSet>
      <dgm:spPr/>
    </dgm:pt>
    <dgm:pt modelId="{40339382-F0E8-40AC-8E66-F5C57F579207}" type="pres">
      <dgm:prSet presAssocID="{14B2940B-5119-4493-AA54-023C317BAB59}" presName="hierChild3" presStyleCnt="0"/>
      <dgm:spPr/>
    </dgm:pt>
    <dgm:pt modelId="{1438DF0F-C5D5-4EC1-AF6D-13E7F3895391}" type="pres">
      <dgm:prSet presAssocID="{CBAF1BFB-9B95-4B22-AA5F-0BFB34E10572}" presName="Name17" presStyleLbl="parChTrans1D3" presStyleIdx="0" presStyleCnt="4"/>
      <dgm:spPr/>
    </dgm:pt>
    <dgm:pt modelId="{8E64778C-9D45-41ED-9769-8BE753F35470}" type="pres">
      <dgm:prSet presAssocID="{F10728F7-E25E-441F-849B-9E98D6BA8FC1}" presName="hierRoot3" presStyleCnt="0"/>
      <dgm:spPr/>
    </dgm:pt>
    <dgm:pt modelId="{CF6E7EEF-23BF-4B87-AE93-D07F8964EC15}" type="pres">
      <dgm:prSet presAssocID="{F10728F7-E25E-441F-849B-9E98D6BA8FC1}" presName="composite3" presStyleCnt="0"/>
      <dgm:spPr/>
    </dgm:pt>
    <dgm:pt modelId="{246869EB-B7EA-49BF-80D2-997C6B4E3704}" type="pres">
      <dgm:prSet presAssocID="{F10728F7-E25E-441F-849B-9E98D6BA8FC1}" presName="background3" presStyleLbl="node3" presStyleIdx="0" presStyleCnt="4">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A390897A-404F-450B-A6FE-75843C752747}" type="pres">
      <dgm:prSet presAssocID="{F10728F7-E25E-441F-849B-9E98D6BA8FC1}" presName="text3" presStyleLbl="fgAcc3" presStyleIdx="0" presStyleCnt="4" custScaleX="217651" custScaleY="179454">
        <dgm:presLayoutVars>
          <dgm:chPref val="3"/>
        </dgm:presLayoutVars>
      </dgm:prSet>
      <dgm:spPr/>
    </dgm:pt>
    <dgm:pt modelId="{FA6F7966-701E-42B2-AAA0-601A6FC0B142}" type="pres">
      <dgm:prSet presAssocID="{F10728F7-E25E-441F-849B-9E98D6BA8FC1}" presName="hierChild4" presStyleCnt="0"/>
      <dgm:spPr/>
    </dgm:pt>
    <dgm:pt modelId="{E1D8FBE0-5BA2-426A-9DD6-57BF57DE9995}" type="pres">
      <dgm:prSet presAssocID="{8AD660AC-588A-4ADF-A897-52FED4A20AC9}" presName="Name17" presStyleLbl="parChTrans1D3" presStyleIdx="1" presStyleCnt="4"/>
      <dgm:spPr/>
    </dgm:pt>
    <dgm:pt modelId="{BC46620A-6D5D-42CA-8137-30D1D767E323}" type="pres">
      <dgm:prSet presAssocID="{1D8AB168-C619-454F-AE2A-F22BB73CC43B}" presName="hierRoot3" presStyleCnt="0"/>
      <dgm:spPr/>
    </dgm:pt>
    <dgm:pt modelId="{7DE7B8BE-697A-4BEA-8BC5-640F71FCC836}" type="pres">
      <dgm:prSet presAssocID="{1D8AB168-C619-454F-AE2A-F22BB73CC43B}" presName="composite3" presStyleCnt="0"/>
      <dgm:spPr/>
    </dgm:pt>
    <dgm:pt modelId="{BFE53594-1A26-4566-931E-98501D09B9A3}" type="pres">
      <dgm:prSet presAssocID="{1D8AB168-C619-454F-AE2A-F22BB73CC43B}" presName="background3" presStyleLbl="node3" presStyleIdx="1" presStyleCnt="4">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8225A704-BF2D-4B32-BEF4-0AB4DF5E15A2}" type="pres">
      <dgm:prSet presAssocID="{1D8AB168-C619-454F-AE2A-F22BB73CC43B}" presName="text3" presStyleLbl="fgAcc3" presStyleIdx="1" presStyleCnt="4" custScaleX="240692" custScaleY="179454">
        <dgm:presLayoutVars>
          <dgm:chPref val="3"/>
        </dgm:presLayoutVars>
      </dgm:prSet>
      <dgm:spPr/>
    </dgm:pt>
    <dgm:pt modelId="{37872C11-46EC-41CC-9B9A-59787208ACFA}" type="pres">
      <dgm:prSet presAssocID="{1D8AB168-C619-454F-AE2A-F22BB73CC43B}" presName="hierChild4" presStyleCnt="0"/>
      <dgm:spPr/>
    </dgm:pt>
    <dgm:pt modelId="{6E700DC5-9511-4878-8774-B479ED9E40EB}" type="pres">
      <dgm:prSet presAssocID="{007AC4FD-1E39-400E-92E3-E57000284317}" presName="Name10" presStyleLbl="parChTrans1D2" presStyleIdx="1" presStyleCnt="3"/>
      <dgm:spPr/>
    </dgm:pt>
    <dgm:pt modelId="{30663234-F1EC-485F-A507-35EEACFBE9AD}" type="pres">
      <dgm:prSet presAssocID="{0DDDECB4-C946-4A50-90BD-3D38C512661B}" presName="hierRoot2" presStyleCnt="0"/>
      <dgm:spPr/>
    </dgm:pt>
    <dgm:pt modelId="{879CED79-1946-4D77-B531-27CC7BEB4270}" type="pres">
      <dgm:prSet presAssocID="{0DDDECB4-C946-4A50-90BD-3D38C512661B}" presName="composite2" presStyleCnt="0"/>
      <dgm:spPr/>
    </dgm:pt>
    <dgm:pt modelId="{0119051F-AF82-4723-853D-C09C43F8C0A3}" type="pres">
      <dgm:prSet presAssocID="{0DDDECB4-C946-4A50-90BD-3D38C512661B}" presName="background2" presStyleLbl="node2" presStyleIdx="1" presStyleCnt="3">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D818CC9B-1664-4EC5-9C61-5CFBA7CA7FCD}" type="pres">
      <dgm:prSet presAssocID="{0DDDECB4-C946-4A50-90BD-3D38C512661B}" presName="text2" presStyleLbl="fgAcc2" presStyleIdx="1" presStyleCnt="3" custScaleX="202526" custScaleY="118976" custLinFactNeighborY="0">
        <dgm:presLayoutVars>
          <dgm:chPref val="3"/>
        </dgm:presLayoutVars>
      </dgm:prSet>
      <dgm:spPr/>
    </dgm:pt>
    <dgm:pt modelId="{0B7FA60F-D43C-4D6A-9803-3B9923378E72}" type="pres">
      <dgm:prSet presAssocID="{0DDDECB4-C946-4A50-90BD-3D38C512661B}" presName="hierChild3" presStyleCnt="0"/>
      <dgm:spPr/>
    </dgm:pt>
    <dgm:pt modelId="{E2F6065E-E26F-4CAE-B637-A9DD9DFC4F3B}" type="pres">
      <dgm:prSet presAssocID="{7653F320-B88C-4B74-898B-98C7B84DB5DC}" presName="Name17" presStyleLbl="parChTrans1D3" presStyleIdx="2" presStyleCnt="4"/>
      <dgm:spPr/>
    </dgm:pt>
    <dgm:pt modelId="{7189F07D-4242-4FF9-99B5-F338CE108F62}" type="pres">
      <dgm:prSet presAssocID="{EBAA63EC-9D7E-471E-9449-A4FB8E713E37}" presName="hierRoot3" presStyleCnt="0"/>
      <dgm:spPr/>
    </dgm:pt>
    <dgm:pt modelId="{5117B1C0-9AD1-4896-9331-5342F8E78DED}" type="pres">
      <dgm:prSet presAssocID="{EBAA63EC-9D7E-471E-9449-A4FB8E713E37}" presName="composite3" presStyleCnt="0"/>
      <dgm:spPr/>
    </dgm:pt>
    <dgm:pt modelId="{5E3485FE-C724-4C8C-828F-1CF0B22C1075}" type="pres">
      <dgm:prSet presAssocID="{EBAA63EC-9D7E-471E-9449-A4FB8E713E37}" presName="background3" presStyleLbl="node3" presStyleIdx="2" presStyleCnt="4">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D2A44A32-DC0B-4A5A-93AF-2CF03F13330B}" type="pres">
      <dgm:prSet presAssocID="{EBAA63EC-9D7E-471E-9449-A4FB8E713E37}" presName="text3" presStyleLbl="fgAcc3" presStyleIdx="2" presStyleCnt="4" custScaleX="217651" custScaleY="179454">
        <dgm:presLayoutVars>
          <dgm:chPref val="3"/>
        </dgm:presLayoutVars>
      </dgm:prSet>
      <dgm:spPr/>
    </dgm:pt>
    <dgm:pt modelId="{4F9AEC0A-4E40-45CA-870A-4A3A44301B58}" type="pres">
      <dgm:prSet presAssocID="{EBAA63EC-9D7E-471E-9449-A4FB8E713E37}" presName="hierChild4" presStyleCnt="0"/>
      <dgm:spPr/>
    </dgm:pt>
    <dgm:pt modelId="{D34298AC-57B6-4C8D-B445-C43A6AFB3FCE}" type="pres">
      <dgm:prSet presAssocID="{ACC21E99-B69C-4344-B05A-A069CE9E9EF7}" presName="hierRoot1" presStyleCnt="0"/>
      <dgm:spPr/>
    </dgm:pt>
    <dgm:pt modelId="{77B7711B-7909-44BD-B886-7F2D75D97FA0}" type="pres">
      <dgm:prSet presAssocID="{ACC21E99-B69C-4344-B05A-A069CE9E9EF7}" presName="composite" presStyleCnt="0"/>
      <dgm:spPr/>
    </dgm:pt>
    <dgm:pt modelId="{59C964AE-AA58-4359-AA23-D24FFEACD38A}" type="pres">
      <dgm:prSet presAssocID="{ACC21E99-B69C-4344-B05A-A069CE9E9EF7}" presName="background" presStyleLbl="node0" presStyleIdx="1" presStyleCnt="2"/>
      <dgm:spPr>
        <a:solidFill>
          <a:schemeClr val="tx1">
            <a:lumMod val="85000"/>
            <a:lumOff val="15000"/>
          </a:schemeClr>
        </a:solidFill>
      </dgm:spPr>
    </dgm:pt>
    <dgm:pt modelId="{04B8107B-2E97-49BC-8C8D-83B787B7F313}" type="pres">
      <dgm:prSet presAssocID="{ACC21E99-B69C-4344-B05A-A069CE9E9EF7}" presName="text" presStyleLbl="fgAcc0" presStyleIdx="1" presStyleCnt="2" custScaleX="156047" custScaleY="126313">
        <dgm:presLayoutVars>
          <dgm:chPref val="3"/>
        </dgm:presLayoutVars>
      </dgm:prSet>
      <dgm:spPr/>
    </dgm:pt>
    <dgm:pt modelId="{C96623DE-F5F3-4081-962A-93B00CBE5C0A}" type="pres">
      <dgm:prSet presAssocID="{ACC21E99-B69C-4344-B05A-A069CE9E9EF7}" presName="hierChild2" presStyleCnt="0"/>
      <dgm:spPr/>
    </dgm:pt>
    <dgm:pt modelId="{77267957-DF81-489B-AA07-7A4A1AD2264B}" type="pres">
      <dgm:prSet presAssocID="{76D18DA2-D435-4C29-BF9C-F1100BC9507B}" presName="Name10" presStyleLbl="parChTrans1D2" presStyleIdx="2" presStyleCnt="3"/>
      <dgm:spPr/>
    </dgm:pt>
    <dgm:pt modelId="{E011410F-9906-4128-96B8-407EB370ECDC}" type="pres">
      <dgm:prSet presAssocID="{40E61AD4-2D3A-4588-B0AD-8DEE1576B5AC}" presName="hierRoot2" presStyleCnt="0"/>
      <dgm:spPr/>
    </dgm:pt>
    <dgm:pt modelId="{71C15C00-A4F0-4DAA-9750-B7FD7504F875}" type="pres">
      <dgm:prSet presAssocID="{40E61AD4-2D3A-4588-B0AD-8DEE1576B5AC}" presName="composite2" presStyleCnt="0"/>
      <dgm:spPr/>
    </dgm:pt>
    <dgm:pt modelId="{3FED6B3E-B437-40CC-A469-00935A463ECB}" type="pres">
      <dgm:prSet presAssocID="{40E61AD4-2D3A-4588-B0AD-8DEE1576B5AC}" presName="background2" presStyleLbl="node2" presStyleIdx="2" presStyleCnt="3">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pt>
    <dgm:pt modelId="{54C47FA5-9E3A-4DD9-A6BC-35F588BBE59F}" type="pres">
      <dgm:prSet presAssocID="{40E61AD4-2D3A-4588-B0AD-8DEE1576B5AC}" presName="text2" presStyleLbl="fgAcc2" presStyleIdx="2" presStyleCnt="3" custScaleX="202526" custScaleY="118976" custLinFactNeighborY="0">
        <dgm:presLayoutVars>
          <dgm:chPref val="3"/>
        </dgm:presLayoutVars>
      </dgm:prSet>
      <dgm:spPr/>
    </dgm:pt>
    <dgm:pt modelId="{EB4B524D-A538-4F34-92F1-2C8572B90F6D}" type="pres">
      <dgm:prSet presAssocID="{40E61AD4-2D3A-4588-B0AD-8DEE1576B5AC}" presName="hierChild3" presStyleCnt="0"/>
      <dgm:spPr/>
    </dgm:pt>
    <dgm:pt modelId="{51EBCF80-0B76-4623-8D13-92F32CBEA530}" type="pres">
      <dgm:prSet presAssocID="{1C61A6DD-F965-4168-A68A-2FEBD55391E1}" presName="Name17" presStyleLbl="parChTrans1D3" presStyleIdx="3" presStyleCnt="4"/>
      <dgm:spPr/>
    </dgm:pt>
    <dgm:pt modelId="{1C3F3D71-DFBC-4912-8B3E-9E8F3C6AE2A4}" type="pres">
      <dgm:prSet presAssocID="{D8E50030-49E5-4B86-9EAD-6A4566A572B8}" presName="hierRoot3" presStyleCnt="0"/>
      <dgm:spPr/>
    </dgm:pt>
    <dgm:pt modelId="{D54F2290-60C2-497F-97A9-4B3B7C3A554C}" type="pres">
      <dgm:prSet presAssocID="{D8E50030-49E5-4B86-9EAD-6A4566A572B8}" presName="composite3" presStyleCnt="0"/>
      <dgm:spPr/>
    </dgm:pt>
    <dgm:pt modelId="{FDA73DCD-3728-4F24-A2AE-12C140108152}" type="pres">
      <dgm:prSet presAssocID="{D8E50030-49E5-4B86-9EAD-6A4566A572B8}" presName="background3" presStyleLbl="node3" presStyleIdx="3" presStyleCnt="4">
        <dgm:style>
          <a:lnRef idx="0">
            <a:scrgbClr r="0" g="0" b="0"/>
          </a:lnRef>
          <a:fillRef idx="0">
            <a:scrgbClr r="0" g="0" b="0"/>
          </a:fillRef>
          <a:effectRef idx="0">
            <a:scrgbClr r="0" g="0" b="0"/>
          </a:effectRef>
          <a:fontRef idx="minor">
            <a:schemeClr val="lt1"/>
          </a:fontRef>
        </dgm:style>
      </dgm:prSet>
      <dgm:spPr>
        <a:solidFill>
          <a:schemeClr val="accent2"/>
        </a:solidFill>
        <a:ln>
          <a:noFill/>
        </a:ln>
      </dgm:spPr>
    </dgm:pt>
    <dgm:pt modelId="{5222E792-2A60-43A1-8578-A99DBB059625}" type="pres">
      <dgm:prSet presAssocID="{D8E50030-49E5-4B86-9EAD-6A4566A572B8}" presName="text3" presStyleLbl="fgAcc3" presStyleIdx="3" presStyleCnt="4" custScaleX="217651" custScaleY="179454">
        <dgm:presLayoutVars>
          <dgm:chPref val="3"/>
        </dgm:presLayoutVars>
      </dgm:prSet>
      <dgm:spPr/>
    </dgm:pt>
    <dgm:pt modelId="{2C70756C-7D99-41C7-B47B-5A58D796FCA6}" type="pres">
      <dgm:prSet presAssocID="{D8E50030-49E5-4B86-9EAD-6A4566A572B8}" presName="hierChild4" presStyleCnt="0"/>
      <dgm:spPr/>
    </dgm:pt>
  </dgm:ptLst>
  <dgm:cxnLst>
    <dgm:cxn modelId="{1CA5BF02-47E4-4010-A639-169270660D92}" srcId="{14B2940B-5119-4493-AA54-023C317BAB59}" destId="{F10728F7-E25E-441F-849B-9E98D6BA8FC1}" srcOrd="0" destOrd="0" parTransId="{CBAF1BFB-9B95-4B22-AA5F-0BFB34E10572}" sibTransId="{E5FFA08C-ED8D-47CB-87A6-08E0765BF022}"/>
    <dgm:cxn modelId="{F3ABE219-8204-4D3F-8705-F227F743F54B}" type="presOf" srcId="{ACC21E99-B69C-4344-B05A-A069CE9E9EF7}" destId="{04B8107B-2E97-49BC-8C8D-83B787B7F313}" srcOrd="0" destOrd="0" presId="urn:microsoft.com/office/officeart/2005/8/layout/hierarchy1"/>
    <dgm:cxn modelId="{8F03F321-CCEC-43D1-94B0-054E4363083F}" type="presOf" srcId="{EBAA63EC-9D7E-471E-9449-A4FB8E713E37}" destId="{D2A44A32-DC0B-4A5A-93AF-2CF03F13330B}" srcOrd="0" destOrd="0" presId="urn:microsoft.com/office/officeart/2005/8/layout/hierarchy1"/>
    <dgm:cxn modelId="{80245E25-B76F-4720-B74E-87FE8E3A8197}" type="presOf" srcId="{007AC4FD-1E39-400E-92E3-E57000284317}" destId="{6E700DC5-9511-4878-8774-B479ED9E40EB}" srcOrd="0" destOrd="0" presId="urn:microsoft.com/office/officeart/2005/8/layout/hierarchy1"/>
    <dgm:cxn modelId="{92E8B22B-AA65-4604-B4C8-34CB0D20DFB5}" srcId="{8E535B1F-6F25-4BA4-A4C6-BB5B31136811}" destId="{515B064F-EC13-459B-9242-4D1459A1F76A}" srcOrd="0" destOrd="0" parTransId="{B3C31C7D-AE52-4670-A656-2B4DEB83EEE2}" sibTransId="{4581C7D3-CEBE-4269-9EC8-F538AC757946}"/>
    <dgm:cxn modelId="{E1A41536-66C6-40BB-A0AE-C40F5909D40D}" srcId="{40E61AD4-2D3A-4588-B0AD-8DEE1576B5AC}" destId="{D8E50030-49E5-4B86-9EAD-6A4566A572B8}" srcOrd="0" destOrd="0" parTransId="{1C61A6DD-F965-4168-A68A-2FEBD55391E1}" sibTransId="{BC150C30-2B22-4668-875A-4C35CFA2E728}"/>
    <dgm:cxn modelId="{35C8A740-A89E-4E74-9A2A-2B8D83A4CE08}" srcId="{0DDDECB4-C946-4A50-90BD-3D38C512661B}" destId="{EBAA63EC-9D7E-471E-9449-A4FB8E713E37}" srcOrd="0" destOrd="0" parTransId="{7653F320-B88C-4B74-898B-98C7B84DB5DC}" sibTransId="{2C809059-49C6-4178-A975-761D0DFA4A37}"/>
    <dgm:cxn modelId="{A2E7AA5D-7745-44ED-8EA2-A44FDBF8E8D2}" srcId="{8E535B1F-6F25-4BA4-A4C6-BB5B31136811}" destId="{ACC21E99-B69C-4344-B05A-A069CE9E9EF7}" srcOrd="1" destOrd="0" parTransId="{13A953FF-DB40-4ACE-844A-689C9AB26E5F}" sibTransId="{6E759A63-AB3D-452E-9D40-3779CCFC3C41}"/>
    <dgm:cxn modelId="{0A79D35D-FD3A-446F-9D20-A95EBAAC461D}" type="presOf" srcId="{F10728F7-E25E-441F-849B-9E98D6BA8FC1}" destId="{A390897A-404F-450B-A6FE-75843C752747}" srcOrd="0" destOrd="0" presId="urn:microsoft.com/office/officeart/2005/8/layout/hierarchy1"/>
    <dgm:cxn modelId="{D1E1E061-B7C8-42B6-85F1-4C7213EB5C5E}" type="presOf" srcId="{8AD660AC-588A-4ADF-A897-52FED4A20AC9}" destId="{E1D8FBE0-5BA2-426A-9DD6-57BF57DE9995}" srcOrd="0" destOrd="0" presId="urn:microsoft.com/office/officeart/2005/8/layout/hierarchy1"/>
    <dgm:cxn modelId="{580B0E42-5373-45C9-9A1E-F638F337D4E3}" type="presOf" srcId="{0CE16A57-F80C-4E9A-9ECF-DCFBDBF85F76}" destId="{D04424CC-48A3-45CD-A564-BE6C200961A8}" srcOrd="0" destOrd="0" presId="urn:microsoft.com/office/officeart/2005/8/layout/hierarchy1"/>
    <dgm:cxn modelId="{C88D874A-2030-4313-AFFF-C90DB167CF55}" srcId="{515B064F-EC13-459B-9242-4D1459A1F76A}" destId="{14B2940B-5119-4493-AA54-023C317BAB59}" srcOrd="0" destOrd="0" parTransId="{0CE16A57-F80C-4E9A-9ECF-DCFBDBF85F76}" sibTransId="{18B3717B-F4B5-4B7B-9319-36A6AC9FFB49}"/>
    <dgm:cxn modelId="{5EBDC14A-64B2-4895-A77F-BEBED80FF5C9}" type="presOf" srcId="{7653F320-B88C-4B74-898B-98C7B84DB5DC}" destId="{E2F6065E-E26F-4CAE-B637-A9DD9DFC4F3B}" srcOrd="0" destOrd="0" presId="urn:microsoft.com/office/officeart/2005/8/layout/hierarchy1"/>
    <dgm:cxn modelId="{1B37A056-6649-4E11-821C-6C4C876230E2}" type="presOf" srcId="{515B064F-EC13-459B-9242-4D1459A1F76A}" destId="{8677C248-7BF7-432D-BFCE-DCD6F6372319}" srcOrd="0" destOrd="0" presId="urn:microsoft.com/office/officeart/2005/8/layout/hierarchy1"/>
    <dgm:cxn modelId="{2895EF83-9CC4-4C6C-9A1F-A6A20ECD46AF}" type="presOf" srcId="{8E535B1F-6F25-4BA4-A4C6-BB5B31136811}" destId="{B1D9278A-B840-49E8-981D-B5B8BCD1A472}" srcOrd="0" destOrd="0" presId="urn:microsoft.com/office/officeart/2005/8/layout/hierarchy1"/>
    <dgm:cxn modelId="{6D514E84-737B-4D1B-81FC-B164F4DF9FB5}" type="presOf" srcId="{D8E50030-49E5-4B86-9EAD-6A4566A572B8}" destId="{5222E792-2A60-43A1-8578-A99DBB059625}" srcOrd="0" destOrd="0" presId="urn:microsoft.com/office/officeart/2005/8/layout/hierarchy1"/>
    <dgm:cxn modelId="{B5927989-B40D-45CB-B7E6-341611AFC3B1}" srcId="{ACC21E99-B69C-4344-B05A-A069CE9E9EF7}" destId="{40E61AD4-2D3A-4588-B0AD-8DEE1576B5AC}" srcOrd="0" destOrd="0" parTransId="{76D18DA2-D435-4C29-BF9C-F1100BC9507B}" sibTransId="{BCC40642-F3C5-4F08-A147-4C648EC0BBD3}"/>
    <dgm:cxn modelId="{0D19068C-6953-40C4-B737-4741E372C6DD}" type="presOf" srcId="{0DDDECB4-C946-4A50-90BD-3D38C512661B}" destId="{D818CC9B-1664-4EC5-9C61-5CFBA7CA7FCD}" srcOrd="0" destOrd="0" presId="urn:microsoft.com/office/officeart/2005/8/layout/hierarchy1"/>
    <dgm:cxn modelId="{29AD7091-0EBA-4ECD-89A0-A17AE92C7C57}" type="presOf" srcId="{76D18DA2-D435-4C29-BF9C-F1100BC9507B}" destId="{77267957-DF81-489B-AA07-7A4A1AD2264B}" srcOrd="0" destOrd="0" presId="urn:microsoft.com/office/officeart/2005/8/layout/hierarchy1"/>
    <dgm:cxn modelId="{AA9726A9-E9E1-4E60-A161-7C2CAA2E414E}" type="presOf" srcId="{1C61A6DD-F965-4168-A68A-2FEBD55391E1}" destId="{51EBCF80-0B76-4623-8D13-92F32CBEA530}" srcOrd="0" destOrd="0" presId="urn:microsoft.com/office/officeart/2005/8/layout/hierarchy1"/>
    <dgm:cxn modelId="{8347DFAC-1ABF-4B9C-9B8C-B6D6F00A06E8}" type="presOf" srcId="{14B2940B-5119-4493-AA54-023C317BAB59}" destId="{E7DFBC51-D10B-48D9-A0D5-9070DAAAF834}" srcOrd="0" destOrd="0" presId="urn:microsoft.com/office/officeart/2005/8/layout/hierarchy1"/>
    <dgm:cxn modelId="{41F5AEB6-FE50-4912-ACB0-E046F8726756}" type="presOf" srcId="{40E61AD4-2D3A-4588-B0AD-8DEE1576B5AC}" destId="{54C47FA5-9E3A-4DD9-A6BC-35F588BBE59F}" srcOrd="0" destOrd="0" presId="urn:microsoft.com/office/officeart/2005/8/layout/hierarchy1"/>
    <dgm:cxn modelId="{22577FC8-6B8D-4CB5-BE9C-D6AFC659A0BA}" srcId="{515B064F-EC13-459B-9242-4D1459A1F76A}" destId="{0DDDECB4-C946-4A50-90BD-3D38C512661B}" srcOrd="1" destOrd="0" parTransId="{007AC4FD-1E39-400E-92E3-E57000284317}" sibTransId="{19F0785A-7CA7-476B-9CAD-F12DAC9297CD}"/>
    <dgm:cxn modelId="{C90833F1-1A99-43C9-90EE-5C235FF882EF}" type="presOf" srcId="{CBAF1BFB-9B95-4B22-AA5F-0BFB34E10572}" destId="{1438DF0F-C5D5-4EC1-AF6D-13E7F3895391}" srcOrd="0" destOrd="0" presId="urn:microsoft.com/office/officeart/2005/8/layout/hierarchy1"/>
    <dgm:cxn modelId="{D90434F6-7DBC-4F9E-A5F5-93AA0D4A35B0}" srcId="{14B2940B-5119-4493-AA54-023C317BAB59}" destId="{1D8AB168-C619-454F-AE2A-F22BB73CC43B}" srcOrd="1" destOrd="0" parTransId="{8AD660AC-588A-4ADF-A897-52FED4A20AC9}" sibTransId="{CF2C1237-E4DF-460E-A5B0-DD48D48E99E8}"/>
    <dgm:cxn modelId="{66E986FB-3B26-47AE-A4E7-2C98048BFF21}" type="presOf" srcId="{1D8AB168-C619-454F-AE2A-F22BB73CC43B}" destId="{8225A704-BF2D-4B32-BEF4-0AB4DF5E15A2}" srcOrd="0" destOrd="0" presId="urn:microsoft.com/office/officeart/2005/8/layout/hierarchy1"/>
    <dgm:cxn modelId="{A1BA3298-99AC-4150-969E-06B5432B6D46}" type="presParOf" srcId="{B1D9278A-B840-49E8-981D-B5B8BCD1A472}" destId="{3D1B8C32-534A-4CCB-92B8-6B3B63F9FBB1}" srcOrd="0" destOrd="0" presId="urn:microsoft.com/office/officeart/2005/8/layout/hierarchy1"/>
    <dgm:cxn modelId="{1281D2C7-E200-432A-83BF-0B53D8AD28D4}" type="presParOf" srcId="{3D1B8C32-534A-4CCB-92B8-6B3B63F9FBB1}" destId="{0E54E82E-B10D-4DCC-8720-8241C359DFCE}" srcOrd="0" destOrd="0" presId="urn:microsoft.com/office/officeart/2005/8/layout/hierarchy1"/>
    <dgm:cxn modelId="{D15F93CF-DAD5-43A4-98DC-110C54000FCE}" type="presParOf" srcId="{0E54E82E-B10D-4DCC-8720-8241C359DFCE}" destId="{32B2EF25-BA5C-49EA-956B-1136B84E04D1}" srcOrd="0" destOrd="0" presId="urn:microsoft.com/office/officeart/2005/8/layout/hierarchy1"/>
    <dgm:cxn modelId="{95FFFC56-45F4-47BD-BCAD-541CE0998364}" type="presParOf" srcId="{0E54E82E-B10D-4DCC-8720-8241C359DFCE}" destId="{8677C248-7BF7-432D-BFCE-DCD6F6372319}" srcOrd="1" destOrd="0" presId="urn:microsoft.com/office/officeart/2005/8/layout/hierarchy1"/>
    <dgm:cxn modelId="{F32E6879-782E-44A9-B1CB-4F06098CC741}" type="presParOf" srcId="{3D1B8C32-534A-4CCB-92B8-6B3B63F9FBB1}" destId="{CAB7A5DB-D39E-47F1-87C8-E99A09DCA771}" srcOrd="1" destOrd="0" presId="urn:microsoft.com/office/officeart/2005/8/layout/hierarchy1"/>
    <dgm:cxn modelId="{F5D6C943-C4BD-4AE7-8345-07BD64EFF78E}" type="presParOf" srcId="{CAB7A5DB-D39E-47F1-87C8-E99A09DCA771}" destId="{D04424CC-48A3-45CD-A564-BE6C200961A8}" srcOrd="0" destOrd="0" presId="urn:microsoft.com/office/officeart/2005/8/layout/hierarchy1"/>
    <dgm:cxn modelId="{B6719703-ACBD-4662-A171-4756926F79B5}" type="presParOf" srcId="{CAB7A5DB-D39E-47F1-87C8-E99A09DCA771}" destId="{94CC5025-9AB0-4D7E-92C4-792EEB0BE7F2}" srcOrd="1" destOrd="0" presId="urn:microsoft.com/office/officeart/2005/8/layout/hierarchy1"/>
    <dgm:cxn modelId="{F99EA831-A523-4D68-A163-6C01DBA971FD}" type="presParOf" srcId="{94CC5025-9AB0-4D7E-92C4-792EEB0BE7F2}" destId="{43F5EED9-E853-4D14-99A3-52AB1CAEEA23}" srcOrd="0" destOrd="0" presId="urn:microsoft.com/office/officeart/2005/8/layout/hierarchy1"/>
    <dgm:cxn modelId="{51E16BAF-ABE8-4AFF-84AA-EBEF3EC6F2D6}" type="presParOf" srcId="{43F5EED9-E853-4D14-99A3-52AB1CAEEA23}" destId="{9C8BB138-2D8B-454B-8515-8C6F169A3F82}" srcOrd="0" destOrd="0" presId="urn:microsoft.com/office/officeart/2005/8/layout/hierarchy1"/>
    <dgm:cxn modelId="{91B08840-5FD5-4190-B62F-7CB77DF4C883}" type="presParOf" srcId="{43F5EED9-E853-4D14-99A3-52AB1CAEEA23}" destId="{E7DFBC51-D10B-48D9-A0D5-9070DAAAF834}" srcOrd="1" destOrd="0" presId="urn:microsoft.com/office/officeart/2005/8/layout/hierarchy1"/>
    <dgm:cxn modelId="{8C9F5CD5-58F1-4D33-B9D1-7E499C8B58DE}" type="presParOf" srcId="{94CC5025-9AB0-4D7E-92C4-792EEB0BE7F2}" destId="{40339382-F0E8-40AC-8E66-F5C57F579207}" srcOrd="1" destOrd="0" presId="urn:microsoft.com/office/officeart/2005/8/layout/hierarchy1"/>
    <dgm:cxn modelId="{52391F53-1625-4BC6-A6EF-0522210F6CB4}" type="presParOf" srcId="{40339382-F0E8-40AC-8E66-F5C57F579207}" destId="{1438DF0F-C5D5-4EC1-AF6D-13E7F3895391}" srcOrd="0" destOrd="0" presId="urn:microsoft.com/office/officeart/2005/8/layout/hierarchy1"/>
    <dgm:cxn modelId="{DD1EB5B8-74C9-4A3D-90F5-34C9B62DC44C}" type="presParOf" srcId="{40339382-F0E8-40AC-8E66-F5C57F579207}" destId="{8E64778C-9D45-41ED-9769-8BE753F35470}" srcOrd="1" destOrd="0" presId="urn:microsoft.com/office/officeart/2005/8/layout/hierarchy1"/>
    <dgm:cxn modelId="{738CAD22-D6A4-4EE5-B49C-AC08CD51CC88}" type="presParOf" srcId="{8E64778C-9D45-41ED-9769-8BE753F35470}" destId="{CF6E7EEF-23BF-4B87-AE93-D07F8964EC15}" srcOrd="0" destOrd="0" presId="urn:microsoft.com/office/officeart/2005/8/layout/hierarchy1"/>
    <dgm:cxn modelId="{E4C547E3-8049-43D6-8042-208AA20A0A35}" type="presParOf" srcId="{CF6E7EEF-23BF-4B87-AE93-D07F8964EC15}" destId="{246869EB-B7EA-49BF-80D2-997C6B4E3704}" srcOrd="0" destOrd="0" presId="urn:microsoft.com/office/officeart/2005/8/layout/hierarchy1"/>
    <dgm:cxn modelId="{42D8AFA8-83FA-4C7F-ABF8-00F63B963410}" type="presParOf" srcId="{CF6E7EEF-23BF-4B87-AE93-D07F8964EC15}" destId="{A390897A-404F-450B-A6FE-75843C752747}" srcOrd="1" destOrd="0" presId="urn:microsoft.com/office/officeart/2005/8/layout/hierarchy1"/>
    <dgm:cxn modelId="{7EC09780-9E0C-44A6-A0F4-6619B720C723}" type="presParOf" srcId="{8E64778C-9D45-41ED-9769-8BE753F35470}" destId="{FA6F7966-701E-42B2-AAA0-601A6FC0B142}" srcOrd="1" destOrd="0" presId="urn:microsoft.com/office/officeart/2005/8/layout/hierarchy1"/>
    <dgm:cxn modelId="{BC097B8A-3B83-4B11-A4D5-11D6FC2E2D3B}" type="presParOf" srcId="{40339382-F0E8-40AC-8E66-F5C57F579207}" destId="{E1D8FBE0-5BA2-426A-9DD6-57BF57DE9995}" srcOrd="2" destOrd="0" presId="urn:microsoft.com/office/officeart/2005/8/layout/hierarchy1"/>
    <dgm:cxn modelId="{C09CAF8A-06A7-4637-8024-403E19A2294C}" type="presParOf" srcId="{40339382-F0E8-40AC-8E66-F5C57F579207}" destId="{BC46620A-6D5D-42CA-8137-30D1D767E323}" srcOrd="3" destOrd="0" presId="urn:microsoft.com/office/officeart/2005/8/layout/hierarchy1"/>
    <dgm:cxn modelId="{11277FB3-C039-4C0A-B54B-429EE31485CA}" type="presParOf" srcId="{BC46620A-6D5D-42CA-8137-30D1D767E323}" destId="{7DE7B8BE-697A-4BEA-8BC5-640F71FCC836}" srcOrd="0" destOrd="0" presId="urn:microsoft.com/office/officeart/2005/8/layout/hierarchy1"/>
    <dgm:cxn modelId="{6891922B-DE9B-442E-8525-2646BF0776F7}" type="presParOf" srcId="{7DE7B8BE-697A-4BEA-8BC5-640F71FCC836}" destId="{BFE53594-1A26-4566-931E-98501D09B9A3}" srcOrd="0" destOrd="0" presId="urn:microsoft.com/office/officeart/2005/8/layout/hierarchy1"/>
    <dgm:cxn modelId="{57D1789A-B776-43CC-9C10-58E898FA76EB}" type="presParOf" srcId="{7DE7B8BE-697A-4BEA-8BC5-640F71FCC836}" destId="{8225A704-BF2D-4B32-BEF4-0AB4DF5E15A2}" srcOrd="1" destOrd="0" presId="urn:microsoft.com/office/officeart/2005/8/layout/hierarchy1"/>
    <dgm:cxn modelId="{1BC82572-5694-4533-8A35-BDF19B0FE599}" type="presParOf" srcId="{BC46620A-6D5D-42CA-8137-30D1D767E323}" destId="{37872C11-46EC-41CC-9B9A-59787208ACFA}" srcOrd="1" destOrd="0" presId="urn:microsoft.com/office/officeart/2005/8/layout/hierarchy1"/>
    <dgm:cxn modelId="{DDF73B28-324D-49B4-85BA-61CA48CCB812}" type="presParOf" srcId="{CAB7A5DB-D39E-47F1-87C8-E99A09DCA771}" destId="{6E700DC5-9511-4878-8774-B479ED9E40EB}" srcOrd="2" destOrd="0" presId="urn:microsoft.com/office/officeart/2005/8/layout/hierarchy1"/>
    <dgm:cxn modelId="{EE7673CD-A84A-4324-9EF2-ED469BC25447}" type="presParOf" srcId="{CAB7A5DB-D39E-47F1-87C8-E99A09DCA771}" destId="{30663234-F1EC-485F-A507-35EEACFBE9AD}" srcOrd="3" destOrd="0" presId="urn:microsoft.com/office/officeart/2005/8/layout/hierarchy1"/>
    <dgm:cxn modelId="{AEA95509-2C47-4093-B1B1-EC8112D01C06}" type="presParOf" srcId="{30663234-F1EC-485F-A507-35EEACFBE9AD}" destId="{879CED79-1946-4D77-B531-27CC7BEB4270}" srcOrd="0" destOrd="0" presId="urn:microsoft.com/office/officeart/2005/8/layout/hierarchy1"/>
    <dgm:cxn modelId="{82A1FD33-8267-4785-917B-44A66DC1E383}" type="presParOf" srcId="{879CED79-1946-4D77-B531-27CC7BEB4270}" destId="{0119051F-AF82-4723-853D-C09C43F8C0A3}" srcOrd="0" destOrd="0" presId="urn:microsoft.com/office/officeart/2005/8/layout/hierarchy1"/>
    <dgm:cxn modelId="{2C39031C-51B9-43EA-940A-AC69A767115A}" type="presParOf" srcId="{879CED79-1946-4D77-B531-27CC7BEB4270}" destId="{D818CC9B-1664-4EC5-9C61-5CFBA7CA7FCD}" srcOrd="1" destOrd="0" presId="urn:microsoft.com/office/officeart/2005/8/layout/hierarchy1"/>
    <dgm:cxn modelId="{8B794269-4FCF-4894-8BEE-D68676CB086E}" type="presParOf" srcId="{30663234-F1EC-485F-A507-35EEACFBE9AD}" destId="{0B7FA60F-D43C-4D6A-9803-3B9923378E72}" srcOrd="1" destOrd="0" presId="urn:microsoft.com/office/officeart/2005/8/layout/hierarchy1"/>
    <dgm:cxn modelId="{25C72908-BB6F-4248-BF2A-DCF5B13DC7B6}" type="presParOf" srcId="{0B7FA60F-D43C-4D6A-9803-3B9923378E72}" destId="{E2F6065E-E26F-4CAE-B637-A9DD9DFC4F3B}" srcOrd="0" destOrd="0" presId="urn:microsoft.com/office/officeart/2005/8/layout/hierarchy1"/>
    <dgm:cxn modelId="{291ED300-D4C2-4E65-9881-45C0C21E1827}" type="presParOf" srcId="{0B7FA60F-D43C-4D6A-9803-3B9923378E72}" destId="{7189F07D-4242-4FF9-99B5-F338CE108F62}" srcOrd="1" destOrd="0" presId="urn:microsoft.com/office/officeart/2005/8/layout/hierarchy1"/>
    <dgm:cxn modelId="{97B7DEDF-C420-4F07-A8B5-3C00E3C2EEAA}" type="presParOf" srcId="{7189F07D-4242-4FF9-99B5-F338CE108F62}" destId="{5117B1C0-9AD1-4896-9331-5342F8E78DED}" srcOrd="0" destOrd="0" presId="urn:microsoft.com/office/officeart/2005/8/layout/hierarchy1"/>
    <dgm:cxn modelId="{1821B8B1-79BE-412C-B47A-05B6364A3B06}" type="presParOf" srcId="{5117B1C0-9AD1-4896-9331-5342F8E78DED}" destId="{5E3485FE-C724-4C8C-828F-1CF0B22C1075}" srcOrd="0" destOrd="0" presId="urn:microsoft.com/office/officeart/2005/8/layout/hierarchy1"/>
    <dgm:cxn modelId="{C7C31953-96EB-4FEE-9519-6A587966AC63}" type="presParOf" srcId="{5117B1C0-9AD1-4896-9331-5342F8E78DED}" destId="{D2A44A32-DC0B-4A5A-93AF-2CF03F13330B}" srcOrd="1" destOrd="0" presId="urn:microsoft.com/office/officeart/2005/8/layout/hierarchy1"/>
    <dgm:cxn modelId="{FC42A7A1-E69E-4044-B4EB-A0DD0A86E25F}" type="presParOf" srcId="{7189F07D-4242-4FF9-99B5-F338CE108F62}" destId="{4F9AEC0A-4E40-45CA-870A-4A3A44301B58}" srcOrd="1" destOrd="0" presId="urn:microsoft.com/office/officeart/2005/8/layout/hierarchy1"/>
    <dgm:cxn modelId="{5A82BBA1-A65D-4C0A-9A26-7369C0E7D534}" type="presParOf" srcId="{B1D9278A-B840-49E8-981D-B5B8BCD1A472}" destId="{D34298AC-57B6-4C8D-B445-C43A6AFB3FCE}" srcOrd="1" destOrd="0" presId="urn:microsoft.com/office/officeart/2005/8/layout/hierarchy1"/>
    <dgm:cxn modelId="{08B5FB35-F4B7-4474-9ACE-9B015F6C72AB}" type="presParOf" srcId="{D34298AC-57B6-4C8D-B445-C43A6AFB3FCE}" destId="{77B7711B-7909-44BD-B886-7F2D75D97FA0}" srcOrd="0" destOrd="0" presId="urn:microsoft.com/office/officeart/2005/8/layout/hierarchy1"/>
    <dgm:cxn modelId="{13D4003B-EA3E-4ED4-8D6C-15358E472321}" type="presParOf" srcId="{77B7711B-7909-44BD-B886-7F2D75D97FA0}" destId="{59C964AE-AA58-4359-AA23-D24FFEACD38A}" srcOrd="0" destOrd="0" presId="urn:microsoft.com/office/officeart/2005/8/layout/hierarchy1"/>
    <dgm:cxn modelId="{A892666C-A74D-4490-89A6-CAB4FE7456A8}" type="presParOf" srcId="{77B7711B-7909-44BD-B886-7F2D75D97FA0}" destId="{04B8107B-2E97-49BC-8C8D-83B787B7F313}" srcOrd="1" destOrd="0" presId="urn:microsoft.com/office/officeart/2005/8/layout/hierarchy1"/>
    <dgm:cxn modelId="{AA745528-F3EC-4A1F-9ADE-2743168711C1}" type="presParOf" srcId="{D34298AC-57B6-4C8D-B445-C43A6AFB3FCE}" destId="{C96623DE-F5F3-4081-962A-93B00CBE5C0A}" srcOrd="1" destOrd="0" presId="urn:microsoft.com/office/officeart/2005/8/layout/hierarchy1"/>
    <dgm:cxn modelId="{370B7A41-5D9B-4268-909F-F1791A209BB5}" type="presParOf" srcId="{C96623DE-F5F3-4081-962A-93B00CBE5C0A}" destId="{77267957-DF81-489B-AA07-7A4A1AD2264B}" srcOrd="0" destOrd="0" presId="urn:microsoft.com/office/officeart/2005/8/layout/hierarchy1"/>
    <dgm:cxn modelId="{044F5869-C48A-4A18-B658-057D24AE9C44}" type="presParOf" srcId="{C96623DE-F5F3-4081-962A-93B00CBE5C0A}" destId="{E011410F-9906-4128-96B8-407EB370ECDC}" srcOrd="1" destOrd="0" presId="urn:microsoft.com/office/officeart/2005/8/layout/hierarchy1"/>
    <dgm:cxn modelId="{870AFE8E-FD50-4086-96E9-57815D4DAB3E}" type="presParOf" srcId="{E011410F-9906-4128-96B8-407EB370ECDC}" destId="{71C15C00-A4F0-4DAA-9750-B7FD7504F875}" srcOrd="0" destOrd="0" presId="urn:microsoft.com/office/officeart/2005/8/layout/hierarchy1"/>
    <dgm:cxn modelId="{3AE45036-C925-4DDF-9B67-343427BCC8D4}" type="presParOf" srcId="{71C15C00-A4F0-4DAA-9750-B7FD7504F875}" destId="{3FED6B3E-B437-40CC-A469-00935A463ECB}" srcOrd="0" destOrd="0" presId="urn:microsoft.com/office/officeart/2005/8/layout/hierarchy1"/>
    <dgm:cxn modelId="{547A1752-CDA7-4E87-865A-564478EC97DE}" type="presParOf" srcId="{71C15C00-A4F0-4DAA-9750-B7FD7504F875}" destId="{54C47FA5-9E3A-4DD9-A6BC-35F588BBE59F}" srcOrd="1" destOrd="0" presId="urn:microsoft.com/office/officeart/2005/8/layout/hierarchy1"/>
    <dgm:cxn modelId="{0C8A57EC-F9E5-4ECD-BD6E-89058DE515C6}" type="presParOf" srcId="{E011410F-9906-4128-96B8-407EB370ECDC}" destId="{EB4B524D-A538-4F34-92F1-2C8572B90F6D}" srcOrd="1" destOrd="0" presId="urn:microsoft.com/office/officeart/2005/8/layout/hierarchy1"/>
    <dgm:cxn modelId="{45543082-E856-4BB2-8537-1DF49E2374A9}" type="presParOf" srcId="{EB4B524D-A538-4F34-92F1-2C8572B90F6D}" destId="{51EBCF80-0B76-4623-8D13-92F32CBEA530}" srcOrd="0" destOrd="0" presId="urn:microsoft.com/office/officeart/2005/8/layout/hierarchy1"/>
    <dgm:cxn modelId="{59BA4E88-4AD4-45CC-A7DA-AD0DE6CC9798}" type="presParOf" srcId="{EB4B524D-A538-4F34-92F1-2C8572B90F6D}" destId="{1C3F3D71-DFBC-4912-8B3E-9E8F3C6AE2A4}" srcOrd="1" destOrd="0" presId="urn:microsoft.com/office/officeart/2005/8/layout/hierarchy1"/>
    <dgm:cxn modelId="{17B7F60D-2B09-4177-BA0B-B172569F5ECB}" type="presParOf" srcId="{1C3F3D71-DFBC-4912-8B3E-9E8F3C6AE2A4}" destId="{D54F2290-60C2-497F-97A9-4B3B7C3A554C}" srcOrd="0" destOrd="0" presId="urn:microsoft.com/office/officeart/2005/8/layout/hierarchy1"/>
    <dgm:cxn modelId="{0382F2DD-F7D4-4C10-AFD5-0CA8055CCDFB}" type="presParOf" srcId="{D54F2290-60C2-497F-97A9-4B3B7C3A554C}" destId="{FDA73DCD-3728-4F24-A2AE-12C140108152}" srcOrd="0" destOrd="0" presId="urn:microsoft.com/office/officeart/2005/8/layout/hierarchy1"/>
    <dgm:cxn modelId="{E093ECFE-D73F-4D4C-A493-A3931775BD0D}" type="presParOf" srcId="{D54F2290-60C2-497F-97A9-4B3B7C3A554C}" destId="{5222E792-2A60-43A1-8578-A99DBB059625}" srcOrd="1" destOrd="0" presId="urn:microsoft.com/office/officeart/2005/8/layout/hierarchy1"/>
    <dgm:cxn modelId="{5C6762A6-FAEB-4D89-87D0-5CFBA552D7B7}" type="presParOf" srcId="{1C3F3D71-DFBC-4912-8B3E-9E8F3C6AE2A4}" destId="{2C70756C-7D99-41C7-B47B-5A58D796FCA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08CEC8-12A6-49E4-8BB8-D157CA9D72B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ES"/>
        </a:p>
      </dgm:t>
    </dgm:pt>
    <dgm:pt modelId="{BFEF1519-BECE-4004-90C6-B9978292046F}">
      <dgm:prSet phldrT="[Texto]"/>
      <dgm:spPr/>
      <dgm:t>
        <a:bodyPr/>
        <a:lstStyle/>
        <a:p>
          <a:r>
            <a:rPr lang="es-ES" dirty="0">
              <a:latin typeface="Calibri" panose="020F0502020204030204" pitchFamily="34" charset="0"/>
              <a:cs typeface="Calibri" panose="020F0502020204030204" pitchFamily="34" charset="0"/>
            </a:rPr>
            <a:t>Nombres completos (titular/usuario) y su documento de identidad</a:t>
          </a:r>
        </a:p>
      </dgm:t>
    </dgm:pt>
    <dgm:pt modelId="{3ED0E8F2-681A-46F3-9BD6-B2773BFD70B1}" type="parTrans" cxnId="{F778D440-F867-434C-A632-A0EDBC85280B}">
      <dgm:prSet/>
      <dgm:spPr/>
      <dgm:t>
        <a:bodyPr/>
        <a:lstStyle/>
        <a:p>
          <a:endParaRPr lang="es-ES">
            <a:latin typeface="Arial" panose="020B0604020202020204" pitchFamily="34" charset="0"/>
            <a:cs typeface="Arial" panose="020B0604020202020204" pitchFamily="34" charset="0"/>
          </a:endParaRPr>
        </a:p>
      </dgm:t>
    </dgm:pt>
    <dgm:pt modelId="{B932D368-1E01-4647-B187-2A548364F1F1}" type="sibTrans" cxnId="{F778D440-F867-434C-A632-A0EDBC85280B}">
      <dgm:prSet/>
      <dgm:spPr/>
      <dgm:t>
        <a:bodyPr/>
        <a:lstStyle/>
        <a:p>
          <a:endParaRPr lang="es-ES">
            <a:latin typeface="Arial" panose="020B0604020202020204" pitchFamily="34" charset="0"/>
            <a:cs typeface="Arial" panose="020B0604020202020204" pitchFamily="34" charset="0"/>
          </a:endParaRPr>
        </a:p>
      </dgm:t>
    </dgm:pt>
    <dgm:pt modelId="{9AC421FA-D867-4377-BDC9-D14FA008EB6C}">
      <dgm:prSet phldrT="[Texto]"/>
      <dgm:spPr/>
      <dgm:t>
        <a:bodyPr/>
        <a:lstStyle/>
        <a:p>
          <a:r>
            <a:rPr lang="es-ES" dirty="0">
              <a:latin typeface="Calibri" panose="020F0502020204030204" pitchFamily="34" charset="0"/>
              <a:cs typeface="Calibri" panose="020F0502020204030204" pitchFamily="34" charset="0"/>
            </a:rPr>
            <a:t>Número de código de reclamo</a:t>
          </a:r>
        </a:p>
      </dgm:t>
    </dgm:pt>
    <dgm:pt modelId="{127F207C-E504-4F8D-B4BD-D3692AECB343}" type="parTrans" cxnId="{0FC81CC4-1277-4495-8877-FD37B016F8A6}">
      <dgm:prSet/>
      <dgm:spPr/>
      <dgm:t>
        <a:bodyPr/>
        <a:lstStyle/>
        <a:p>
          <a:endParaRPr lang="es-ES">
            <a:latin typeface="Arial" panose="020B0604020202020204" pitchFamily="34" charset="0"/>
            <a:cs typeface="Arial" panose="020B0604020202020204" pitchFamily="34" charset="0"/>
          </a:endParaRPr>
        </a:p>
      </dgm:t>
    </dgm:pt>
    <dgm:pt modelId="{8DF83780-2B75-41C2-AABA-9CA1904C2D8F}" type="sibTrans" cxnId="{0FC81CC4-1277-4495-8877-FD37B016F8A6}">
      <dgm:prSet/>
      <dgm:spPr/>
      <dgm:t>
        <a:bodyPr/>
        <a:lstStyle/>
        <a:p>
          <a:endParaRPr lang="es-ES">
            <a:latin typeface="Arial" panose="020B0604020202020204" pitchFamily="34" charset="0"/>
            <a:cs typeface="Arial" panose="020B0604020202020204" pitchFamily="34" charset="0"/>
          </a:endParaRPr>
        </a:p>
      </dgm:t>
    </dgm:pt>
    <dgm:pt modelId="{3B8B9985-116D-49B4-B7C6-8E73EA37517D}">
      <dgm:prSet phldrT="[Texto]"/>
      <dgm:spPr/>
      <dgm:t>
        <a:bodyPr/>
        <a:lstStyle/>
        <a:p>
          <a:r>
            <a:rPr lang="es-ES" dirty="0">
              <a:latin typeface="Calibri" panose="020F0502020204030204" pitchFamily="34" charset="0"/>
              <a:cs typeface="Calibri" panose="020F0502020204030204" pitchFamily="34" charset="0"/>
            </a:rPr>
            <a:t>Número o código del servicio o del contrato del abonado</a:t>
          </a:r>
        </a:p>
      </dgm:t>
    </dgm:pt>
    <dgm:pt modelId="{ADE6EDBC-C9B6-4CDA-919A-7A46BF53A4D3}" type="parTrans" cxnId="{0B170513-AF25-4BE8-9DE4-500ED216F915}">
      <dgm:prSet/>
      <dgm:spPr/>
      <dgm:t>
        <a:bodyPr/>
        <a:lstStyle/>
        <a:p>
          <a:endParaRPr lang="es-ES">
            <a:latin typeface="Arial" panose="020B0604020202020204" pitchFamily="34" charset="0"/>
            <a:cs typeface="Arial" panose="020B0604020202020204" pitchFamily="34" charset="0"/>
          </a:endParaRPr>
        </a:p>
      </dgm:t>
    </dgm:pt>
    <dgm:pt modelId="{4B414CB7-83BD-48EF-85E4-710348B34D83}" type="sibTrans" cxnId="{0B170513-AF25-4BE8-9DE4-500ED216F915}">
      <dgm:prSet/>
      <dgm:spPr/>
      <dgm:t>
        <a:bodyPr/>
        <a:lstStyle/>
        <a:p>
          <a:endParaRPr lang="es-ES">
            <a:latin typeface="Arial" panose="020B0604020202020204" pitchFamily="34" charset="0"/>
            <a:cs typeface="Arial" panose="020B0604020202020204" pitchFamily="34" charset="0"/>
          </a:endParaRPr>
        </a:p>
      </dgm:t>
    </dgm:pt>
    <dgm:pt modelId="{A72A7BB2-38DB-4216-B26B-7395D90015B9}">
      <dgm:prSet phldrT="[Texto]"/>
      <dgm:spPr/>
      <dgm:t>
        <a:bodyPr/>
        <a:lstStyle/>
        <a:p>
          <a:r>
            <a:rPr lang="es-ES" dirty="0">
              <a:latin typeface="Calibri" panose="020F0502020204030204" pitchFamily="34" charset="0"/>
              <a:cs typeface="Calibri" panose="020F0502020204030204" pitchFamily="34" charset="0"/>
            </a:rPr>
            <a:t>Número de la carta que resuelve el reclamo o resolución</a:t>
          </a:r>
        </a:p>
      </dgm:t>
    </dgm:pt>
    <dgm:pt modelId="{1CF714B2-04C7-47A3-8F7A-2621D8CC00E9}" type="parTrans" cxnId="{6CBD8403-A026-45B6-8E7B-2769454A24BF}">
      <dgm:prSet/>
      <dgm:spPr/>
      <dgm:t>
        <a:bodyPr/>
        <a:lstStyle/>
        <a:p>
          <a:endParaRPr lang="es-ES">
            <a:latin typeface="Arial" panose="020B0604020202020204" pitchFamily="34" charset="0"/>
            <a:cs typeface="Arial" panose="020B0604020202020204" pitchFamily="34" charset="0"/>
          </a:endParaRPr>
        </a:p>
      </dgm:t>
    </dgm:pt>
    <dgm:pt modelId="{21D44FB6-B044-4F52-88A3-6E452E2DF8EA}" type="sibTrans" cxnId="{6CBD8403-A026-45B6-8E7B-2769454A24BF}">
      <dgm:prSet/>
      <dgm:spPr/>
      <dgm:t>
        <a:bodyPr/>
        <a:lstStyle/>
        <a:p>
          <a:endParaRPr lang="es-ES">
            <a:latin typeface="Arial" panose="020B0604020202020204" pitchFamily="34" charset="0"/>
            <a:cs typeface="Arial" panose="020B0604020202020204" pitchFamily="34" charset="0"/>
          </a:endParaRPr>
        </a:p>
      </dgm:t>
    </dgm:pt>
    <dgm:pt modelId="{AC7D006A-E14B-4226-969E-2381D4660919}">
      <dgm:prSet phldrT="[Texto]"/>
      <dgm:spPr/>
      <dgm:t>
        <a:bodyPr/>
        <a:lstStyle/>
        <a:p>
          <a:r>
            <a:rPr lang="es-ES" dirty="0">
              <a:latin typeface="Calibri" panose="020F0502020204030204" pitchFamily="34" charset="0"/>
              <a:cs typeface="Calibri" panose="020F0502020204030204" pitchFamily="34" charset="0"/>
            </a:rPr>
            <a:t>Solicitud expresa y clara al TRASU, así como los fundamentos que motivan la interposición</a:t>
          </a:r>
        </a:p>
      </dgm:t>
    </dgm:pt>
    <dgm:pt modelId="{876331FF-BE23-4288-9D0B-7107FDB6C346}" type="parTrans" cxnId="{1F6DFB12-88D6-44C0-9124-B1B500AD0CDA}">
      <dgm:prSet/>
      <dgm:spPr/>
      <dgm:t>
        <a:bodyPr/>
        <a:lstStyle/>
        <a:p>
          <a:endParaRPr lang="es-ES">
            <a:latin typeface="Arial" panose="020B0604020202020204" pitchFamily="34" charset="0"/>
            <a:cs typeface="Arial" panose="020B0604020202020204" pitchFamily="34" charset="0"/>
          </a:endParaRPr>
        </a:p>
      </dgm:t>
    </dgm:pt>
    <dgm:pt modelId="{E0988681-8D22-4D1A-995D-048AE905017A}" type="sibTrans" cxnId="{1F6DFB12-88D6-44C0-9124-B1B500AD0CDA}">
      <dgm:prSet/>
      <dgm:spPr/>
      <dgm:t>
        <a:bodyPr/>
        <a:lstStyle/>
        <a:p>
          <a:endParaRPr lang="es-ES">
            <a:latin typeface="Arial" panose="020B0604020202020204" pitchFamily="34" charset="0"/>
            <a:cs typeface="Arial" panose="020B0604020202020204" pitchFamily="34" charset="0"/>
          </a:endParaRPr>
        </a:p>
      </dgm:t>
    </dgm:pt>
    <dgm:pt modelId="{2120909E-5F49-4C5B-8AF8-9121C34D2C8D}">
      <dgm:prSet phldrT="[Texto]"/>
      <dgm:spPr/>
      <dgm:t>
        <a:bodyPr/>
        <a:lstStyle/>
        <a:p>
          <a:r>
            <a:rPr lang="es-ES" dirty="0">
              <a:latin typeface="Calibri" panose="020F0502020204030204" pitchFamily="34" charset="0"/>
              <a:cs typeface="Calibri" panose="020F0502020204030204" pitchFamily="34" charset="0"/>
            </a:rPr>
            <a:t>Fecha y firma del abonado o usuario</a:t>
          </a:r>
        </a:p>
      </dgm:t>
    </dgm:pt>
    <dgm:pt modelId="{F36836B8-3042-4FE7-816F-3CBEC821BF4F}" type="parTrans" cxnId="{10BBABE4-C786-4A5D-94C2-A2060041BD35}">
      <dgm:prSet/>
      <dgm:spPr/>
      <dgm:t>
        <a:bodyPr/>
        <a:lstStyle/>
        <a:p>
          <a:endParaRPr lang="es-ES">
            <a:latin typeface="Arial" panose="020B0604020202020204" pitchFamily="34" charset="0"/>
            <a:cs typeface="Arial" panose="020B0604020202020204" pitchFamily="34" charset="0"/>
          </a:endParaRPr>
        </a:p>
      </dgm:t>
    </dgm:pt>
    <dgm:pt modelId="{097C6BD0-3B59-400D-B2BB-7DC242EA99CA}" type="sibTrans" cxnId="{10BBABE4-C786-4A5D-94C2-A2060041BD35}">
      <dgm:prSet/>
      <dgm:spPr/>
      <dgm:t>
        <a:bodyPr/>
        <a:lstStyle/>
        <a:p>
          <a:endParaRPr lang="es-ES">
            <a:latin typeface="Arial" panose="020B0604020202020204" pitchFamily="34" charset="0"/>
            <a:cs typeface="Arial" panose="020B0604020202020204" pitchFamily="34" charset="0"/>
          </a:endParaRPr>
        </a:p>
      </dgm:t>
    </dgm:pt>
    <dgm:pt modelId="{219FB306-9143-425B-9226-E9F3FD502D06}" type="pres">
      <dgm:prSet presAssocID="{3608CEC8-12A6-49E4-8BB8-D157CA9D72B2}" presName="Name0" presStyleCnt="0">
        <dgm:presLayoutVars>
          <dgm:chMax val="7"/>
          <dgm:chPref val="7"/>
          <dgm:dir/>
        </dgm:presLayoutVars>
      </dgm:prSet>
      <dgm:spPr/>
    </dgm:pt>
    <dgm:pt modelId="{FD9F1DD8-FD5A-422F-959D-94061CFD6768}" type="pres">
      <dgm:prSet presAssocID="{3608CEC8-12A6-49E4-8BB8-D157CA9D72B2}" presName="Name1" presStyleCnt="0"/>
      <dgm:spPr/>
    </dgm:pt>
    <dgm:pt modelId="{BD14A218-FC70-4323-93E3-02BE190AE46E}" type="pres">
      <dgm:prSet presAssocID="{3608CEC8-12A6-49E4-8BB8-D157CA9D72B2}" presName="cycle" presStyleCnt="0"/>
      <dgm:spPr/>
    </dgm:pt>
    <dgm:pt modelId="{D001E338-BA7D-4899-AFA7-207E037F9853}" type="pres">
      <dgm:prSet presAssocID="{3608CEC8-12A6-49E4-8BB8-D157CA9D72B2}" presName="srcNode" presStyleLbl="node1" presStyleIdx="0" presStyleCnt="6"/>
      <dgm:spPr/>
    </dgm:pt>
    <dgm:pt modelId="{119B62EA-9BF4-481D-85A1-F58A1C1B8213}" type="pres">
      <dgm:prSet presAssocID="{3608CEC8-12A6-49E4-8BB8-D157CA9D72B2}" presName="conn" presStyleLbl="parChTrans1D2" presStyleIdx="0" presStyleCnt="1"/>
      <dgm:spPr/>
    </dgm:pt>
    <dgm:pt modelId="{0777B62C-E409-4B09-A3DD-C7F948B0CD18}" type="pres">
      <dgm:prSet presAssocID="{3608CEC8-12A6-49E4-8BB8-D157CA9D72B2}" presName="extraNode" presStyleLbl="node1" presStyleIdx="0" presStyleCnt="6"/>
      <dgm:spPr/>
    </dgm:pt>
    <dgm:pt modelId="{48BEDB01-18C6-4391-AEBC-D20C820E4AA0}" type="pres">
      <dgm:prSet presAssocID="{3608CEC8-12A6-49E4-8BB8-D157CA9D72B2}" presName="dstNode" presStyleLbl="node1" presStyleIdx="0" presStyleCnt="6"/>
      <dgm:spPr/>
    </dgm:pt>
    <dgm:pt modelId="{E5E29D61-C632-493A-9083-C4EAC90DF8D3}" type="pres">
      <dgm:prSet presAssocID="{BFEF1519-BECE-4004-90C6-B9978292046F}" presName="text_1" presStyleLbl="node1" presStyleIdx="0" presStyleCnt="6">
        <dgm:presLayoutVars>
          <dgm:bulletEnabled val="1"/>
        </dgm:presLayoutVars>
      </dgm:prSet>
      <dgm:spPr/>
    </dgm:pt>
    <dgm:pt modelId="{1C3A58F9-7304-4DB2-92B9-9704EFDD4FE0}" type="pres">
      <dgm:prSet presAssocID="{BFEF1519-BECE-4004-90C6-B9978292046F}" presName="accent_1" presStyleCnt="0"/>
      <dgm:spPr/>
    </dgm:pt>
    <dgm:pt modelId="{607D1B90-72F1-4BA1-95A7-5F88EE668F0B}" type="pres">
      <dgm:prSet presAssocID="{BFEF1519-BECE-4004-90C6-B9978292046F}" presName="accentRepeatNode" presStyleLbl="solidFgAcc1" presStyleIdx="0" presStyleCnt="6"/>
      <dgm:spPr/>
    </dgm:pt>
    <dgm:pt modelId="{7C2FE3D1-2311-4B34-9B3F-8FD73CC5A51E}" type="pres">
      <dgm:prSet presAssocID="{9AC421FA-D867-4377-BDC9-D14FA008EB6C}" presName="text_2" presStyleLbl="node1" presStyleIdx="1" presStyleCnt="6">
        <dgm:presLayoutVars>
          <dgm:bulletEnabled val="1"/>
        </dgm:presLayoutVars>
      </dgm:prSet>
      <dgm:spPr/>
    </dgm:pt>
    <dgm:pt modelId="{35F3138E-CD82-4976-8464-7EF0AF94CC66}" type="pres">
      <dgm:prSet presAssocID="{9AC421FA-D867-4377-BDC9-D14FA008EB6C}" presName="accent_2" presStyleCnt="0"/>
      <dgm:spPr/>
    </dgm:pt>
    <dgm:pt modelId="{1447EF87-1D33-48F4-B8C1-8FC156CB4572}" type="pres">
      <dgm:prSet presAssocID="{9AC421FA-D867-4377-BDC9-D14FA008EB6C}" presName="accentRepeatNode" presStyleLbl="solidFgAcc1" presStyleIdx="1" presStyleCnt="6"/>
      <dgm:spPr/>
    </dgm:pt>
    <dgm:pt modelId="{1000F292-CFCB-42B9-916A-D2B0ED931A04}" type="pres">
      <dgm:prSet presAssocID="{3B8B9985-116D-49B4-B7C6-8E73EA37517D}" presName="text_3" presStyleLbl="node1" presStyleIdx="2" presStyleCnt="6">
        <dgm:presLayoutVars>
          <dgm:bulletEnabled val="1"/>
        </dgm:presLayoutVars>
      </dgm:prSet>
      <dgm:spPr/>
    </dgm:pt>
    <dgm:pt modelId="{BE45D4EF-CF5D-4F6F-8147-34FCC22CCD89}" type="pres">
      <dgm:prSet presAssocID="{3B8B9985-116D-49B4-B7C6-8E73EA37517D}" presName="accent_3" presStyleCnt="0"/>
      <dgm:spPr/>
    </dgm:pt>
    <dgm:pt modelId="{7AF34E0E-BEED-4DEC-85C1-3411906B3472}" type="pres">
      <dgm:prSet presAssocID="{3B8B9985-116D-49B4-B7C6-8E73EA37517D}" presName="accentRepeatNode" presStyleLbl="solidFgAcc1" presStyleIdx="2" presStyleCnt="6"/>
      <dgm:spPr/>
    </dgm:pt>
    <dgm:pt modelId="{22B4FF63-5918-4CE7-9318-7210BC1E4C7F}" type="pres">
      <dgm:prSet presAssocID="{A72A7BB2-38DB-4216-B26B-7395D90015B9}" presName="text_4" presStyleLbl="node1" presStyleIdx="3" presStyleCnt="6">
        <dgm:presLayoutVars>
          <dgm:bulletEnabled val="1"/>
        </dgm:presLayoutVars>
      </dgm:prSet>
      <dgm:spPr/>
    </dgm:pt>
    <dgm:pt modelId="{0AF95751-04AC-44DC-A969-37F71ADED903}" type="pres">
      <dgm:prSet presAssocID="{A72A7BB2-38DB-4216-B26B-7395D90015B9}" presName="accent_4" presStyleCnt="0"/>
      <dgm:spPr/>
    </dgm:pt>
    <dgm:pt modelId="{F4CC2E77-FE9F-48EA-ABF7-4939188A0FED}" type="pres">
      <dgm:prSet presAssocID="{A72A7BB2-38DB-4216-B26B-7395D90015B9}" presName="accentRepeatNode" presStyleLbl="solidFgAcc1" presStyleIdx="3" presStyleCnt="6"/>
      <dgm:spPr/>
    </dgm:pt>
    <dgm:pt modelId="{73F36009-0DB9-4A15-B2E4-6D8AF52E5D2A}" type="pres">
      <dgm:prSet presAssocID="{AC7D006A-E14B-4226-969E-2381D4660919}" presName="text_5" presStyleLbl="node1" presStyleIdx="4" presStyleCnt="6">
        <dgm:presLayoutVars>
          <dgm:bulletEnabled val="1"/>
        </dgm:presLayoutVars>
      </dgm:prSet>
      <dgm:spPr/>
    </dgm:pt>
    <dgm:pt modelId="{DBC94146-BB13-4090-86BC-17038A62ACFA}" type="pres">
      <dgm:prSet presAssocID="{AC7D006A-E14B-4226-969E-2381D4660919}" presName="accent_5" presStyleCnt="0"/>
      <dgm:spPr/>
    </dgm:pt>
    <dgm:pt modelId="{FB64686D-F799-4408-8A1A-BB0CF63412CC}" type="pres">
      <dgm:prSet presAssocID="{AC7D006A-E14B-4226-969E-2381D4660919}" presName="accentRepeatNode" presStyleLbl="solidFgAcc1" presStyleIdx="4" presStyleCnt="6"/>
      <dgm:spPr/>
    </dgm:pt>
    <dgm:pt modelId="{7AD8C677-A82F-40DB-AD6D-496096E93B57}" type="pres">
      <dgm:prSet presAssocID="{2120909E-5F49-4C5B-8AF8-9121C34D2C8D}" presName="text_6" presStyleLbl="node1" presStyleIdx="5" presStyleCnt="6">
        <dgm:presLayoutVars>
          <dgm:bulletEnabled val="1"/>
        </dgm:presLayoutVars>
      </dgm:prSet>
      <dgm:spPr/>
    </dgm:pt>
    <dgm:pt modelId="{E2C62BE6-FBD4-4119-A264-FB3E326E3A9A}" type="pres">
      <dgm:prSet presAssocID="{2120909E-5F49-4C5B-8AF8-9121C34D2C8D}" presName="accent_6" presStyleCnt="0"/>
      <dgm:spPr/>
    </dgm:pt>
    <dgm:pt modelId="{0CF9721F-0E68-4D0F-958B-2BBD30B38916}" type="pres">
      <dgm:prSet presAssocID="{2120909E-5F49-4C5B-8AF8-9121C34D2C8D}" presName="accentRepeatNode" presStyleLbl="solidFgAcc1" presStyleIdx="5" presStyleCnt="6"/>
      <dgm:spPr/>
    </dgm:pt>
  </dgm:ptLst>
  <dgm:cxnLst>
    <dgm:cxn modelId="{6CBD8403-A026-45B6-8E7B-2769454A24BF}" srcId="{3608CEC8-12A6-49E4-8BB8-D157CA9D72B2}" destId="{A72A7BB2-38DB-4216-B26B-7395D90015B9}" srcOrd="3" destOrd="0" parTransId="{1CF714B2-04C7-47A3-8F7A-2621D8CC00E9}" sibTransId="{21D44FB6-B044-4F52-88A3-6E452E2DF8EA}"/>
    <dgm:cxn modelId="{EE9D090F-EC71-492F-9310-62BB95292DB7}" type="presOf" srcId="{A72A7BB2-38DB-4216-B26B-7395D90015B9}" destId="{22B4FF63-5918-4CE7-9318-7210BC1E4C7F}" srcOrd="0" destOrd="0" presId="urn:microsoft.com/office/officeart/2008/layout/VerticalCurvedList"/>
    <dgm:cxn modelId="{1F6DFB12-88D6-44C0-9124-B1B500AD0CDA}" srcId="{3608CEC8-12A6-49E4-8BB8-D157CA9D72B2}" destId="{AC7D006A-E14B-4226-969E-2381D4660919}" srcOrd="4" destOrd="0" parTransId="{876331FF-BE23-4288-9D0B-7107FDB6C346}" sibTransId="{E0988681-8D22-4D1A-995D-048AE905017A}"/>
    <dgm:cxn modelId="{0B170513-AF25-4BE8-9DE4-500ED216F915}" srcId="{3608CEC8-12A6-49E4-8BB8-D157CA9D72B2}" destId="{3B8B9985-116D-49B4-B7C6-8E73EA37517D}" srcOrd="2" destOrd="0" parTransId="{ADE6EDBC-C9B6-4CDA-919A-7A46BF53A4D3}" sibTransId="{4B414CB7-83BD-48EF-85E4-710348B34D83}"/>
    <dgm:cxn modelId="{08B97330-F2F1-44F3-A9B9-68988F3E1404}" type="presOf" srcId="{B932D368-1E01-4647-B187-2A548364F1F1}" destId="{119B62EA-9BF4-481D-85A1-F58A1C1B8213}" srcOrd="0" destOrd="0" presId="urn:microsoft.com/office/officeart/2008/layout/VerticalCurvedList"/>
    <dgm:cxn modelId="{F778D440-F867-434C-A632-A0EDBC85280B}" srcId="{3608CEC8-12A6-49E4-8BB8-D157CA9D72B2}" destId="{BFEF1519-BECE-4004-90C6-B9978292046F}" srcOrd="0" destOrd="0" parTransId="{3ED0E8F2-681A-46F3-9BD6-B2773BFD70B1}" sibTransId="{B932D368-1E01-4647-B187-2A548364F1F1}"/>
    <dgm:cxn modelId="{278D494E-8320-4776-895E-115571C01307}" type="presOf" srcId="{BFEF1519-BECE-4004-90C6-B9978292046F}" destId="{E5E29D61-C632-493A-9083-C4EAC90DF8D3}" srcOrd="0" destOrd="0" presId="urn:microsoft.com/office/officeart/2008/layout/VerticalCurvedList"/>
    <dgm:cxn modelId="{1BE2EF57-21C2-4CD7-BB32-8C536E882D56}" type="presOf" srcId="{3608CEC8-12A6-49E4-8BB8-D157CA9D72B2}" destId="{219FB306-9143-425B-9226-E9F3FD502D06}" srcOrd="0" destOrd="0" presId="urn:microsoft.com/office/officeart/2008/layout/VerticalCurvedList"/>
    <dgm:cxn modelId="{4ABA4C8D-1C3F-4EDA-A918-73F34DBAB8E2}" type="presOf" srcId="{3B8B9985-116D-49B4-B7C6-8E73EA37517D}" destId="{1000F292-CFCB-42B9-916A-D2B0ED931A04}" srcOrd="0" destOrd="0" presId="urn:microsoft.com/office/officeart/2008/layout/VerticalCurvedList"/>
    <dgm:cxn modelId="{E2A46191-9F99-4717-B3F6-B4458A8F26D8}" type="presOf" srcId="{AC7D006A-E14B-4226-969E-2381D4660919}" destId="{73F36009-0DB9-4A15-B2E4-6D8AF52E5D2A}" srcOrd="0" destOrd="0" presId="urn:microsoft.com/office/officeart/2008/layout/VerticalCurvedList"/>
    <dgm:cxn modelId="{792A77C3-1BFC-4E09-9537-4717510865E3}" type="presOf" srcId="{9AC421FA-D867-4377-BDC9-D14FA008EB6C}" destId="{7C2FE3D1-2311-4B34-9B3F-8FD73CC5A51E}" srcOrd="0" destOrd="0" presId="urn:microsoft.com/office/officeart/2008/layout/VerticalCurvedList"/>
    <dgm:cxn modelId="{0FC81CC4-1277-4495-8877-FD37B016F8A6}" srcId="{3608CEC8-12A6-49E4-8BB8-D157CA9D72B2}" destId="{9AC421FA-D867-4377-BDC9-D14FA008EB6C}" srcOrd="1" destOrd="0" parTransId="{127F207C-E504-4F8D-B4BD-D3692AECB343}" sibTransId="{8DF83780-2B75-41C2-AABA-9CA1904C2D8F}"/>
    <dgm:cxn modelId="{2656CACA-DD5E-442A-99C1-C4E7141CBC82}" type="presOf" srcId="{2120909E-5F49-4C5B-8AF8-9121C34D2C8D}" destId="{7AD8C677-A82F-40DB-AD6D-496096E93B57}" srcOrd="0" destOrd="0" presId="urn:microsoft.com/office/officeart/2008/layout/VerticalCurvedList"/>
    <dgm:cxn modelId="{10BBABE4-C786-4A5D-94C2-A2060041BD35}" srcId="{3608CEC8-12A6-49E4-8BB8-D157CA9D72B2}" destId="{2120909E-5F49-4C5B-8AF8-9121C34D2C8D}" srcOrd="5" destOrd="0" parTransId="{F36836B8-3042-4FE7-816F-3CBEC821BF4F}" sibTransId="{097C6BD0-3B59-400D-B2BB-7DC242EA99CA}"/>
    <dgm:cxn modelId="{A4340F2C-536F-4B6D-B3E7-DB7DAB10475E}" type="presParOf" srcId="{219FB306-9143-425B-9226-E9F3FD502D06}" destId="{FD9F1DD8-FD5A-422F-959D-94061CFD6768}" srcOrd="0" destOrd="0" presId="urn:microsoft.com/office/officeart/2008/layout/VerticalCurvedList"/>
    <dgm:cxn modelId="{2A7F215D-8E25-4F1F-865A-DC9BA4AEEE71}" type="presParOf" srcId="{FD9F1DD8-FD5A-422F-959D-94061CFD6768}" destId="{BD14A218-FC70-4323-93E3-02BE190AE46E}" srcOrd="0" destOrd="0" presId="urn:microsoft.com/office/officeart/2008/layout/VerticalCurvedList"/>
    <dgm:cxn modelId="{55383CD3-73EB-4156-B10A-D09FC744138C}" type="presParOf" srcId="{BD14A218-FC70-4323-93E3-02BE190AE46E}" destId="{D001E338-BA7D-4899-AFA7-207E037F9853}" srcOrd="0" destOrd="0" presId="urn:microsoft.com/office/officeart/2008/layout/VerticalCurvedList"/>
    <dgm:cxn modelId="{9060AE1F-199B-43A0-AD6A-A1273F46D564}" type="presParOf" srcId="{BD14A218-FC70-4323-93E3-02BE190AE46E}" destId="{119B62EA-9BF4-481D-85A1-F58A1C1B8213}" srcOrd="1" destOrd="0" presId="urn:microsoft.com/office/officeart/2008/layout/VerticalCurvedList"/>
    <dgm:cxn modelId="{928CCF48-A593-470F-B4E3-662164F23475}" type="presParOf" srcId="{BD14A218-FC70-4323-93E3-02BE190AE46E}" destId="{0777B62C-E409-4B09-A3DD-C7F948B0CD18}" srcOrd="2" destOrd="0" presId="urn:microsoft.com/office/officeart/2008/layout/VerticalCurvedList"/>
    <dgm:cxn modelId="{30D32BDF-8503-4741-B8A0-4038AB59DEC5}" type="presParOf" srcId="{BD14A218-FC70-4323-93E3-02BE190AE46E}" destId="{48BEDB01-18C6-4391-AEBC-D20C820E4AA0}" srcOrd="3" destOrd="0" presId="urn:microsoft.com/office/officeart/2008/layout/VerticalCurvedList"/>
    <dgm:cxn modelId="{38EF9A04-4876-488D-AB43-857DE3D63ACF}" type="presParOf" srcId="{FD9F1DD8-FD5A-422F-959D-94061CFD6768}" destId="{E5E29D61-C632-493A-9083-C4EAC90DF8D3}" srcOrd="1" destOrd="0" presId="urn:microsoft.com/office/officeart/2008/layout/VerticalCurvedList"/>
    <dgm:cxn modelId="{57DF5E13-399C-41FB-9B7C-1EF4B0186908}" type="presParOf" srcId="{FD9F1DD8-FD5A-422F-959D-94061CFD6768}" destId="{1C3A58F9-7304-4DB2-92B9-9704EFDD4FE0}" srcOrd="2" destOrd="0" presId="urn:microsoft.com/office/officeart/2008/layout/VerticalCurvedList"/>
    <dgm:cxn modelId="{502F4B03-53BC-40DF-A3D3-B09E9A433A84}" type="presParOf" srcId="{1C3A58F9-7304-4DB2-92B9-9704EFDD4FE0}" destId="{607D1B90-72F1-4BA1-95A7-5F88EE668F0B}" srcOrd="0" destOrd="0" presId="urn:microsoft.com/office/officeart/2008/layout/VerticalCurvedList"/>
    <dgm:cxn modelId="{6377A5F2-F825-48A7-B3D4-7FF9CD3DBD5C}" type="presParOf" srcId="{FD9F1DD8-FD5A-422F-959D-94061CFD6768}" destId="{7C2FE3D1-2311-4B34-9B3F-8FD73CC5A51E}" srcOrd="3" destOrd="0" presId="urn:microsoft.com/office/officeart/2008/layout/VerticalCurvedList"/>
    <dgm:cxn modelId="{8ED46196-154C-4433-BAE6-4B92A07EE433}" type="presParOf" srcId="{FD9F1DD8-FD5A-422F-959D-94061CFD6768}" destId="{35F3138E-CD82-4976-8464-7EF0AF94CC66}" srcOrd="4" destOrd="0" presId="urn:microsoft.com/office/officeart/2008/layout/VerticalCurvedList"/>
    <dgm:cxn modelId="{98B61256-6862-4342-97C9-17FBFED34DB0}" type="presParOf" srcId="{35F3138E-CD82-4976-8464-7EF0AF94CC66}" destId="{1447EF87-1D33-48F4-B8C1-8FC156CB4572}" srcOrd="0" destOrd="0" presId="urn:microsoft.com/office/officeart/2008/layout/VerticalCurvedList"/>
    <dgm:cxn modelId="{C23984CB-8BBA-4E35-B761-7940EFB268D9}" type="presParOf" srcId="{FD9F1DD8-FD5A-422F-959D-94061CFD6768}" destId="{1000F292-CFCB-42B9-916A-D2B0ED931A04}" srcOrd="5" destOrd="0" presId="urn:microsoft.com/office/officeart/2008/layout/VerticalCurvedList"/>
    <dgm:cxn modelId="{7D8C3EC9-69C7-4DB8-9E37-B86ABE46650C}" type="presParOf" srcId="{FD9F1DD8-FD5A-422F-959D-94061CFD6768}" destId="{BE45D4EF-CF5D-4F6F-8147-34FCC22CCD89}" srcOrd="6" destOrd="0" presId="urn:microsoft.com/office/officeart/2008/layout/VerticalCurvedList"/>
    <dgm:cxn modelId="{15F3257E-A6CB-41D3-9A39-208249C1EAA6}" type="presParOf" srcId="{BE45D4EF-CF5D-4F6F-8147-34FCC22CCD89}" destId="{7AF34E0E-BEED-4DEC-85C1-3411906B3472}" srcOrd="0" destOrd="0" presId="urn:microsoft.com/office/officeart/2008/layout/VerticalCurvedList"/>
    <dgm:cxn modelId="{1E96C369-D5DD-45CD-9FA6-A7138FA48079}" type="presParOf" srcId="{FD9F1DD8-FD5A-422F-959D-94061CFD6768}" destId="{22B4FF63-5918-4CE7-9318-7210BC1E4C7F}" srcOrd="7" destOrd="0" presId="urn:microsoft.com/office/officeart/2008/layout/VerticalCurvedList"/>
    <dgm:cxn modelId="{59838F04-E977-41A7-A5BD-BF74F548DDC2}" type="presParOf" srcId="{FD9F1DD8-FD5A-422F-959D-94061CFD6768}" destId="{0AF95751-04AC-44DC-A969-37F71ADED903}" srcOrd="8" destOrd="0" presId="urn:microsoft.com/office/officeart/2008/layout/VerticalCurvedList"/>
    <dgm:cxn modelId="{5F0C74CB-3929-496D-98CF-D9F788BA61DE}" type="presParOf" srcId="{0AF95751-04AC-44DC-A969-37F71ADED903}" destId="{F4CC2E77-FE9F-48EA-ABF7-4939188A0FED}" srcOrd="0" destOrd="0" presId="urn:microsoft.com/office/officeart/2008/layout/VerticalCurvedList"/>
    <dgm:cxn modelId="{09639D91-5EF9-4718-AE08-C9C7BC9F85CC}" type="presParOf" srcId="{FD9F1DD8-FD5A-422F-959D-94061CFD6768}" destId="{73F36009-0DB9-4A15-B2E4-6D8AF52E5D2A}" srcOrd="9" destOrd="0" presId="urn:microsoft.com/office/officeart/2008/layout/VerticalCurvedList"/>
    <dgm:cxn modelId="{40B4013C-AC27-44AA-8B43-D5260117E12D}" type="presParOf" srcId="{FD9F1DD8-FD5A-422F-959D-94061CFD6768}" destId="{DBC94146-BB13-4090-86BC-17038A62ACFA}" srcOrd="10" destOrd="0" presId="urn:microsoft.com/office/officeart/2008/layout/VerticalCurvedList"/>
    <dgm:cxn modelId="{406654BE-B91A-4344-AF16-F784E19345C5}" type="presParOf" srcId="{DBC94146-BB13-4090-86BC-17038A62ACFA}" destId="{FB64686D-F799-4408-8A1A-BB0CF63412CC}" srcOrd="0" destOrd="0" presId="urn:microsoft.com/office/officeart/2008/layout/VerticalCurvedList"/>
    <dgm:cxn modelId="{EE0A9FBD-ECEE-4E06-A9EC-39189D17B941}" type="presParOf" srcId="{FD9F1DD8-FD5A-422F-959D-94061CFD6768}" destId="{7AD8C677-A82F-40DB-AD6D-496096E93B57}" srcOrd="11" destOrd="0" presId="urn:microsoft.com/office/officeart/2008/layout/VerticalCurvedList"/>
    <dgm:cxn modelId="{5AC2B313-C5A8-4EEE-B7B2-B0209899398D}" type="presParOf" srcId="{FD9F1DD8-FD5A-422F-959D-94061CFD6768}" destId="{E2C62BE6-FBD4-4119-A264-FB3E326E3A9A}" srcOrd="12" destOrd="0" presId="urn:microsoft.com/office/officeart/2008/layout/VerticalCurvedList"/>
    <dgm:cxn modelId="{77D8DCBC-D440-45D2-9332-30058D325013}" type="presParOf" srcId="{E2C62BE6-FBD4-4119-A264-FB3E326E3A9A}" destId="{0CF9721F-0E68-4D0F-958B-2BBD30B3891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05EE7A-2133-48EC-B0CB-2E7C6F783A99}"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s-ES"/>
        </a:p>
      </dgm:t>
    </dgm:pt>
    <dgm:pt modelId="{7BC35408-FCB6-4847-ABFB-C36ACEED07F9}">
      <dgm:prSet phldrT="[Texto]"/>
      <dgm:spPr/>
      <dgm:t>
        <a:bodyPr/>
        <a:lstStyle/>
        <a:p>
          <a:r>
            <a:rPr lang="es-ES" dirty="0">
              <a:latin typeface="Calibri" panose="020F0502020204030204" pitchFamily="34" charset="0"/>
              <a:cs typeface="Calibri" panose="020F0502020204030204" pitchFamily="34" charset="0"/>
            </a:rPr>
            <a:t>No tenga pedidos de solución anticipada en los últimos 3 meses.</a:t>
          </a:r>
        </a:p>
      </dgm:t>
    </dgm:pt>
    <dgm:pt modelId="{43108A7A-9267-4A77-BD3C-89E11AB7FE22}" type="parTrans" cxnId="{96665F5F-8821-400A-82AA-0C5D9ECD5D1F}">
      <dgm:prSet/>
      <dgm:spPr/>
      <dgm:t>
        <a:bodyPr/>
        <a:lstStyle/>
        <a:p>
          <a:endParaRPr lang="es-ES">
            <a:latin typeface="Arial" panose="020B0604020202020204" pitchFamily="34" charset="0"/>
            <a:cs typeface="Arial" panose="020B0604020202020204" pitchFamily="34" charset="0"/>
          </a:endParaRPr>
        </a:p>
      </dgm:t>
    </dgm:pt>
    <dgm:pt modelId="{8209FD6C-8EE1-4046-BD1D-44A8D2B4D6C9}" type="sibTrans" cxnId="{96665F5F-8821-400A-82AA-0C5D9ECD5D1F}">
      <dgm:prSet/>
      <dgm:spPr/>
      <dgm:t>
        <a:bodyPr/>
        <a:lstStyle/>
        <a:p>
          <a:endParaRPr lang="es-ES">
            <a:latin typeface="Arial" panose="020B0604020202020204" pitchFamily="34" charset="0"/>
            <a:cs typeface="Arial" panose="020B0604020202020204" pitchFamily="34" charset="0"/>
          </a:endParaRPr>
        </a:p>
      </dgm:t>
    </dgm:pt>
    <dgm:pt modelId="{57A44ACA-E634-4381-ABE0-5ED8D746F51B}">
      <dgm:prSet phldrT="[Texto]"/>
      <dgm:spPr>
        <a:solidFill>
          <a:srgbClr val="92D050"/>
        </a:solidFill>
      </dgm:spPr>
      <dgm:t>
        <a:bodyPr/>
        <a:lstStyle/>
        <a:p>
          <a:r>
            <a:rPr lang="es-ES" dirty="0">
              <a:latin typeface="Calibri" panose="020F0502020204030204" pitchFamily="34" charset="0"/>
              <a:cs typeface="Calibri" panose="020F0502020204030204" pitchFamily="34" charset="0"/>
            </a:rPr>
            <a:t>No tenga reclamos ingresados por el mismo concepto en los último 3 meses.</a:t>
          </a:r>
        </a:p>
      </dgm:t>
    </dgm:pt>
    <dgm:pt modelId="{4EFAC118-98F2-44F3-B06A-E6E4DD78CC2B}" type="parTrans" cxnId="{7A6ACF0A-A743-49D8-A275-2430CEC22C31}">
      <dgm:prSet/>
      <dgm:spPr/>
      <dgm:t>
        <a:bodyPr/>
        <a:lstStyle/>
        <a:p>
          <a:endParaRPr lang="es-ES">
            <a:latin typeface="Arial" panose="020B0604020202020204" pitchFamily="34" charset="0"/>
            <a:cs typeface="Arial" panose="020B0604020202020204" pitchFamily="34" charset="0"/>
          </a:endParaRPr>
        </a:p>
      </dgm:t>
    </dgm:pt>
    <dgm:pt modelId="{3786C5F0-A83A-4862-A11A-A1C6F1FCB9D2}" type="sibTrans" cxnId="{7A6ACF0A-A743-49D8-A275-2430CEC22C31}">
      <dgm:prSet/>
      <dgm:spPr/>
      <dgm:t>
        <a:bodyPr/>
        <a:lstStyle/>
        <a:p>
          <a:endParaRPr lang="es-ES">
            <a:latin typeface="Arial" panose="020B0604020202020204" pitchFamily="34" charset="0"/>
            <a:cs typeface="Arial" panose="020B0604020202020204" pitchFamily="34" charset="0"/>
          </a:endParaRPr>
        </a:p>
      </dgm:t>
    </dgm:pt>
    <dgm:pt modelId="{56748087-FB3B-45B9-B225-CA0A6020DCE0}">
      <dgm:prSet phldrT="[Texto]"/>
      <dgm:spPr/>
      <dgm:t>
        <a:bodyPr/>
        <a:lstStyle/>
        <a:p>
          <a:r>
            <a:rPr lang="es-ES" dirty="0">
              <a:latin typeface="Calibri" panose="020F0502020204030204" pitchFamily="34" charset="0"/>
              <a:cs typeface="Calibri" panose="020F0502020204030204" pitchFamily="34" charset="0"/>
            </a:rPr>
            <a:t>Cliente haya cancelado sus últimos 3 recibos.</a:t>
          </a:r>
        </a:p>
      </dgm:t>
    </dgm:pt>
    <dgm:pt modelId="{BCBE57F7-E34A-4F1D-A4ED-4DC936709B66}" type="parTrans" cxnId="{A1BE2CA6-B005-4CBD-951F-2F99B5E79D53}">
      <dgm:prSet/>
      <dgm:spPr/>
      <dgm:t>
        <a:bodyPr/>
        <a:lstStyle/>
        <a:p>
          <a:endParaRPr lang="es-ES">
            <a:latin typeface="Arial" panose="020B0604020202020204" pitchFamily="34" charset="0"/>
            <a:cs typeface="Arial" panose="020B0604020202020204" pitchFamily="34" charset="0"/>
          </a:endParaRPr>
        </a:p>
      </dgm:t>
    </dgm:pt>
    <dgm:pt modelId="{67B79A4E-A00A-4704-9615-5D5C4F46ACFC}" type="sibTrans" cxnId="{A1BE2CA6-B005-4CBD-951F-2F99B5E79D53}">
      <dgm:prSet/>
      <dgm:spPr/>
      <dgm:t>
        <a:bodyPr/>
        <a:lstStyle/>
        <a:p>
          <a:endParaRPr lang="es-ES">
            <a:latin typeface="Arial" panose="020B0604020202020204" pitchFamily="34" charset="0"/>
            <a:cs typeface="Arial" panose="020B0604020202020204" pitchFamily="34" charset="0"/>
          </a:endParaRPr>
        </a:p>
      </dgm:t>
    </dgm:pt>
    <dgm:pt modelId="{A4D081FA-0A2E-4C60-A030-77C77848200F}">
      <dgm:prSet phldrT="[Texto]"/>
      <dgm:spPr/>
      <dgm:t>
        <a:bodyPr/>
        <a:lstStyle/>
        <a:p>
          <a:r>
            <a:rPr lang="es-ES" dirty="0">
              <a:latin typeface="Calibri" panose="020F0502020204030204" pitchFamily="34" charset="0"/>
              <a:cs typeface="Calibri" panose="020F0502020204030204" pitchFamily="34" charset="0"/>
            </a:rPr>
            <a:t>Monto reclamado en el incidente inicial no sea mayor a S/.300 más IGV.</a:t>
          </a:r>
        </a:p>
      </dgm:t>
    </dgm:pt>
    <dgm:pt modelId="{7A4E7391-D5BD-45DC-B362-CC32B2EC4A9D}" type="parTrans" cxnId="{508F3299-F57B-4972-A68B-C0CF4129562C}">
      <dgm:prSet/>
      <dgm:spPr/>
      <dgm:t>
        <a:bodyPr/>
        <a:lstStyle/>
        <a:p>
          <a:endParaRPr lang="es-ES">
            <a:latin typeface="Arial" panose="020B0604020202020204" pitchFamily="34" charset="0"/>
            <a:cs typeface="Arial" panose="020B0604020202020204" pitchFamily="34" charset="0"/>
          </a:endParaRPr>
        </a:p>
      </dgm:t>
    </dgm:pt>
    <dgm:pt modelId="{C04F90AD-C3CF-41ED-B000-8DFC84571473}" type="sibTrans" cxnId="{508F3299-F57B-4972-A68B-C0CF4129562C}">
      <dgm:prSet/>
      <dgm:spPr/>
      <dgm:t>
        <a:bodyPr/>
        <a:lstStyle/>
        <a:p>
          <a:endParaRPr lang="es-ES">
            <a:latin typeface="Arial" panose="020B0604020202020204" pitchFamily="34" charset="0"/>
            <a:cs typeface="Arial" panose="020B0604020202020204" pitchFamily="34" charset="0"/>
          </a:endParaRPr>
        </a:p>
      </dgm:t>
    </dgm:pt>
    <dgm:pt modelId="{2E2F9A33-43F1-48CB-B49D-87E2903742D8}" type="pres">
      <dgm:prSet presAssocID="{3C05EE7A-2133-48EC-B0CB-2E7C6F783A99}" presName="Name0" presStyleCnt="0">
        <dgm:presLayoutVars>
          <dgm:chMax val="7"/>
          <dgm:chPref val="7"/>
          <dgm:dir/>
        </dgm:presLayoutVars>
      </dgm:prSet>
      <dgm:spPr/>
    </dgm:pt>
    <dgm:pt modelId="{8DA057E4-2B36-46BD-8338-0DB5D9C07567}" type="pres">
      <dgm:prSet presAssocID="{3C05EE7A-2133-48EC-B0CB-2E7C6F783A99}" presName="Name1" presStyleCnt="0"/>
      <dgm:spPr/>
    </dgm:pt>
    <dgm:pt modelId="{2521CBB7-4517-4350-8F63-2C053A2A7795}" type="pres">
      <dgm:prSet presAssocID="{3C05EE7A-2133-48EC-B0CB-2E7C6F783A99}" presName="cycle" presStyleCnt="0"/>
      <dgm:spPr/>
    </dgm:pt>
    <dgm:pt modelId="{3CAC25DE-90CB-45E1-82D0-ADC48568ADD6}" type="pres">
      <dgm:prSet presAssocID="{3C05EE7A-2133-48EC-B0CB-2E7C6F783A99}" presName="srcNode" presStyleLbl="node1" presStyleIdx="0" presStyleCnt="4"/>
      <dgm:spPr/>
    </dgm:pt>
    <dgm:pt modelId="{22BCD6BA-F768-4653-B5B6-2F3E5D0F763A}" type="pres">
      <dgm:prSet presAssocID="{3C05EE7A-2133-48EC-B0CB-2E7C6F783A99}" presName="conn" presStyleLbl="parChTrans1D2" presStyleIdx="0" presStyleCnt="1"/>
      <dgm:spPr/>
    </dgm:pt>
    <dgm:pt modelId="{AF74C48E-D9BB-4F79-9CF8-5A0D127C604E}" type="pres">
      <dgm:prSet presAssocID="{3C05EE7A-2133-48EC-B0CB-2E7C6F783A99}" presName="extraNode" presStyleLbl="node1" presStyleIdx="0" presStyleCnt="4"/>
      <dgm:spPr/>
    </dgm:pt>
    <dgm:pt modelId="{CC7DA454-F334-46FE-A826-91EFD35B0613}" type="pres">
      <dgm:prSet presAssocID="{3C05EE7A-2133-48EC-B0CB-2E7C6F783A99}" presName="dstNode" presStyleLbl="node1" presStyleIdx="0" presStyleCnt="4"/>
      <dgm:spPr/>
    </dgm:pt>
    <dgm:pt modelId="{E3B25F20-E62F-4760-A19C-69DB0F43EF54}" type="pres">
      <dgm:prSet presAssocID="{7BC35408-FCB6-4847-ABFB-C36ACEED07F9}" presName="text_1" presStyleLbl="node1" presStyleIdx="0" presStyleCnt="4">
        <dgm:presLayoutVars>
          <dgm:bulletEnabled val="1"/>
        </dgm:presLayoutVars>
      </dgm:prSet>
      <dgm:spPr/>
    </dgm:pt>
    <dgm:pt modelId="{6C91A468-7590-47C1-A7A8-F63B48A8E5D2}" type="pres">
      <dgm:prSet presAssocID="{7BC35408-FCB6-4847-ABFB-C36ACEED07F9}" presName="accent_1" presStyleCnt="0"/>
      <dgm:spPr/>
    </dgm:pt>
    <dgm:pt modelId="{697A4B64-436F-4CCB-B104-CA1F9A93722B}" type="pres">
      <dgm:prSet presAssocID="{7BC35408-FCB6-4847-ABFB-C36ACEED07F9}" presName="accentRepeatNode" presStyleLbl="solidFgAcc1" presStyleIdx="0" presStyleCnt="4"/>
      <dgm:spPr/>
    </dgm:pt>
    <dgm:pt modelId="{C8107FFF-63D1-4E32-989F-9D5376438924}" type="pres">
      <dgm:prSet presAssocID="{57A44ACA-E634-4381-ABE0-5ED8D746F51B}" presName="text_2" presStyleLbl="node1" presStyleIdx="1" presStyleCnt="4">
        <dgm:presLayoutVars>
          <dgm:bulletEnabled val="1"/>
        </dgm:presLayoutVars>
      </dgm:prSet>
      <dgm:spPr/>
    </dgm:pt>
    <dgm:pt modelId="{9D7FD17A-E10A-463C-B69A-EA2AE5F40FBE}" type="pres">
      <dgm:prSet presAssocID="{57A44ACA-E634-4381-ABE0-5ED8D746F51B}" presName="accent_2" presStyleCnt="0"/>
      <dgm:spPr/>
    </dgm:pt>
    <dgm:pt modelId="{297EDD3C-666D-4B75-9F1E-1E43A4F906AE}" type="pres">
      <dgm:prSet presAssocID="{57A44ACA-E634-4381-ABE0-5ED8D746F51B}" presName="accentRepeatNode" presStyleLbl="solidFgAcc1" presStyleIdx="1" presStyleCnt="4"/>
      <dgm:spPr/>
    </dgm:pt>
    <dgm:pt modelId="{AD9F140D-D48A-4266-94F4-2347C6501CDC}" type="pres">
      <dgm:prSet presAssocID="{56748087-FB3B-45B9-B225-CA0A6020DCE0}" presName="text_3" presStyleLbl="node1" presStyleIdx="2" presStyleCnt="4">
        <dgm:presLayoutVars>
          <dgm:bulletEnabled val="1"/>
        </dgm:presLayoutVars>
      </dgm:prSet>
      <dgm:spPr/>
    </dgm:pt>
    <dgm:pt modelId="{F8E72D2E-F539-43D5-AC4B-B1513F8E5A0C}" type="pres">
      <dgm:prSet presAssocID="{56748087-FB3B-45B9-B225-CA0A6020DCE0}" presName="accent_3" presStyleCnt="0"/>
      <dgm:spPr/>
    </dgm:pt>
    <dgm:pt modelId="{F744DDC0-2A95-4023-9696-F74145F44FB2}" type="pres">
      <dgm:prSet presAssocID="{56748087-FB3B-45B9-B225-CA0A6020DCE0}" presName="accentRepeatNode" presStyleLbl="solidFgAcc1" presStyleIdx="2" presStyleCnt="4"/>
      <dgm:spPr/>
    </dgm:pt>
    <dgm:pt modelId="{08436892-4613-46E7-B9F8-00509FEBA821}" type="pres">
      <dgm:prSet presAssocID="{A4D081FA-0A2E-4C60-A030-77C77848200F}" presName="text_4" presStyleLbl="node1" presStyleIdx="3" presStyleCnt="4">
        <dgm:presLayoutVars>
          <dgm:bulletEnabled val="1"/>
        </dgm:presLayoutVars>
      </dgm:prSet>
      <dgm:spPr/>
    </dgm:pt>
    <dgm:pt modelId="{E9284DED-D080-4729-BB4F-1C0CC166483C}" type="pres">
      <dgm:prSet presAssocID="{A4D081FA-0A2E-4C60-A030-77C77848200F}" presName="accent_4" presStyleCnt="0"/>
      <dgm:spPr/>
    </dgm:pt>
    <dgm:pt modelId="{97893658-35AF-4CFC-954A-F15095F9DDA1}" type="pres">
      <dgm:prSet presAssocID="{A4D081FA-0A2E-4C60-A030-77C77848200F}" presName="accentRepeatNode" presStyleLbl="solidFgAcc1" presStyleIdx="3" presStyleCnt="4"/>
      <dgm:spPr/>
    </dgm:pt>
  </dgm:ptLst>
  <dgm:cxnLst>
    <dgm:cxn modelId="{7A6ACF0A-A743-49D8-A275-2430CEC22C31}" srcId="{3C05EE7A-2133-48EC-B0CB-2E7C6F783A99}" destId="{57A44ACA-E634-4381-ABE0-5ED8D746F51B}" srcOrd="1" destOrd="0" parTransId="{4EFAC118-98F2-44F3-B06A-E6E4DD78CC2B}" sibTransId="{3786C5F0-A83A-4862-A11A-A1C6F1FCB9D2}"/>
    <dgm:cxn modelId="{96665F5F-8821-400A-82AA-0C5D9ECD5D1F}" srcId="{3C05EE7A-2133-48EC-B0CB-2E7C6F783A99}" destId="{7BC35408-FCB6-4847-ABFB-C36ACEED07F9}" srcOrd="0" destOrd="0" parTransId="{43108A7A-9267-4A77-BD3C-89E11AB7FE22}" sibTransId="{8209FD6C-8EE1-4046-BD1D-44A8D2B4D6C9}"/>
    <dgm:cxn modelId="{5C85AB70-D12F-43EA-97A2-BC6C17C57B19}" type="presOf" srcId="{3C05EE7A-2133-48EC-B0CB-2E7C6F783A99}" destId="{2E2F9A33-43F1-48CB-B49D-87E2903742D8}" srcOrd="0" destOrd="0" presId="urn:microsoft.com/office/officeart/2008/layout/VerticalCurvedList"/>
    <dgm:cxn modelId="{C0CE9B54-CE78-40E7-BE6B-8DF5EE7B765E}" type="presOf" srcId="{7BC35408-FCB6-4847-ABFB-C36ACEED07F9}" destId="{E3B25F20-E62F-4760-A19C-69DB0F43EF54}" srcOrd="0" destOrd="0" presId="urn:microsoft.com/office/officeart/2008/layout/VerticalCurvedList"/>
    <dgm:cxn modelId="{65BE1A89-8E23-497A-B31A-F05C2129FE98}" type="presOf" srcId="{56748087-FB3B-45B9-B225-CA0A6020DCE0}" destId="{AD9F140D-D48A-4266-94F4-2347C6501CDC}" srcOrd="0" destOrd="0" presId="urn:microsoft.com/office/officeart/2008/layout/VerticalCurvedList"/>
    <dgm:cxn modelId="{5F9A4492-743D-446B-9B48-9560548430E4}" type="presOf" srcId="{57A44ACA-E634-4381-ABE0-5ED8D746F51B}" destId="{C8107FFF-63D1-4E32-989F-9D5376438924}" srcOrd="0" destOrd="0" presId="urn:microsoft.com/office/officeart/2008/layout/VerticalCurvedList"/>
    <dgm:cxn modelId="{508F3299-F57B-4972-A68B-C0CF4129562C}" srcId="{3C05EE7A-2133-48EC-B0CB-2E7C6F783A99}" destId="{A4D081FA-0A2E-4C60-A030-77C77848200F}" srcOrd="3" destOrd="0" parTransId="{7A4E7391-D5BD-45DC-B362-CC32B2EC4A9D}" sibTransId="{C04F90AD-C3CF-41ED-B000-8DFC84571473}"/>
    <dgm:cxn modelId="{6AD2CA9B-0526-472E-860F-96D784088AC8}" type="presOf" srcId="{A4D081FA-0A2E-4C60-A030-77C77848200F}" destId="{08436892-4613-46E7-B9F8-00509FEBA821}" srcOrd="0" destOrd="0" presId="urn:microsoft.com/office/officeart/2008/layout/VerticalCurvedList"/>
    <dgm:cxn modelId="{420A1BA3-7045-47FB-8D4F-633B367E4CA3}" type="presOf" srcId="{8209FD6C-8EE1-4046-BD1D-44A8D2B4D6C9}" destId="{22BCD6BA-F768-4653-B5B6-2F3E5D0F763A}" srcOrd="0" destOrd="0" presId="urn:microsoft.com/office/officeart/2008/layout/VerticalCurvedList"/>
    <dgm:cxn modelId="{A1BE2CA6-B005-4CBD-951F-2F99B5E79D53}" srcId="{3C05EE7A-2133-48EC-B0CB-2E7C6F783A99}" destId="{56748087-FB3B-45B9-B225-CA0A6020DCE0}" srcOrd="2" destOrd="0" parTransId="{BCBE57F7-E34A-4F1D-A4ED-4DC936709B66}" sibTransId="{67B79A4E-A00A-4704-9615-5D5C4F46ACFC}"/>
    <dgm:cxn modelId="{FEC4F189-8802-4742-982E-9DBF523742C6}" type="presParOf" srcId="{2E2F9A33-43F1-48CB-B49D-87E2903742D8}" destId="{8DA057E4-2B36-46BD-8338-0DB5D9C07567}" srcOrd="0" destOrd="0" presId="urn:microsoft.com/office/officeart/2008/layout/VerticalCurvedList"/>
    <dgm:cxn modelId="{FDF0603B-0BF4-45F0-BA4A-9CDEFB74B26B}" type="presParOf" srcId="{8DA057E4-2B36-46BD-8338-0DB5D9C07567}" destId="{2521CBB7-4517-4350-8F63-2C053A2A7795}" srcOrd="0" destOrd="0" presId="urn:microsoft.com/office/officeart/2008/layout/VerticalCurvedList"/>
    <dgm:cxn modelId="{64F0090D-AAD9-4BEF-864D-32F39C540BAA}" type="presParOf" srcId="{2521CBB7-4517-4350-8F63-2C053A2A7795}" destId="{3CAC25DE-90CB-45E1-82D0-ADC48568ADD6}" srcOrd="0" destOrd="0" presId="urn:microsoft.com/office/officeart/2008/layout/VerticalCurvedList"/>
    <dgm:cxn modelId="{062B4286-AAE4-4D7C-BF01-1367A6D2183F}" type="presParOf" srcId="{2521CBB7-4517-4350-8F63-2C053A2A7795}" destId="{22BCD6BA-F768-4653-B5B6-2F3E5D0F763A}" srcOrd="1" destOrd="0" presId="urn:microsoft.com/office/officeart/2008/layout/VerticalCurvedList"/>
    <dgm:cxn modelId="{E60C1CA6-1BA1-44C0-99AA-5963CA98B8E6}" type="presParOf" srcId="{2521CBB7-4517-4350-8F63-2C053A2A7795}" destId="{AF74C48E-D9BB-4F79-9CF8-5A0D127C604E}" srcOrd="2" destOrd="0" presId="urn:microsoft.com/office/officeart/2008/layout/VerticalCurvedList"/>
    <dgm:cxn modelId="{AEBE4BC8-EEBB-475E-816A-5B32C26A5A16}" type="presParOf" srcId="{2521CBB7-4517-4350-8F63-2C053A2A7795}" destId="{CC7DA454-F334-46FE-A826-91EFD35B0613}" srcOrd="3" destOrd="0" presId="urn:microsoft.com/office/officeart/2008/layout/VerticalCurvedList"/>
    <dgm:cxn modelId="{01EBDA0E-0ACE-45FC-80BA-8452D8C7AD7B}" type="presParOf" srcId="{8DA057E4-2B36-46BD-8338-0DB5D9C07567}" destId="{E3B25F20-E62F-4760-A19C-69DB0F43EF54}" srcOrd="1" destOrd="0" presId="urn:microsoft.com/office/officeart/2008/layout/VerticalCurvedList"/>
    <dgm:cxn modelId="{A9D271E8-686D-486A-83B7-BEA0D5854939}" type="presParOf" srcId="{8DA057E4-2B36-46BD-8338-0DB5D9C07567}" destId="{6C91A468-7590-47C1-A7A8-F63B48A8E5D2}" srcOrd="2" destOrd="0" presId="urn:microsoft.com/office/officeart/2008/layout/VerticalCurvedList"/>
    <dgm:cxn modelId="{3889A6B1-47A7-498F-81D2-89302F7EF6EB}" type="presParOf" srcId="{6C91A468-7590-47C1-A7A8-F63B48A8E5D2}" destId="{697A4B64-436F-4CCB-B104-CA1F9A93722B}" srcOrd="0" destOrd="0" presId="urn:microsoft.com/office/officeart/2008/layout/VerticalCurvedList"/>
    <dgm:cxn modelId="{141186AC-544F-4211-A735-3D0CE44E0A10}" type="presParOf" srcId="{8DA057E4-2B36-46BD-8338-0DB5D9C07567}" destId="{C8107FFF-63D1-4E32-989F-9D5376438924}" srcOrd="3" destOrd="0" presId="urn:microsoft.com/office/officeart/2008/layout/VerticalCurvedList"/>
    <dgm:cxn modelId="{64D4D968-937F-40BD-83E1-99E39B429F6D}" type="presParOf" srcId="{8DA057E4-2B36-46BD-8338-0DB5D9C07567}" destId="{9D7FD17A-E10A-463C-B69A-EA2AE5F40FBE}" srcOrd="4" destOrd="0" presId="urn:microsoft.com/office/officeart/2008/layout/VerticalCurvedList"/>
    <dgm:cxn modelId="{7399B970-C2AA-470A-A1BB-EB5B30DE6F94}" type="presParOf" srcId="{9D7FD17A-E10A-463C-B69A-EA2AE5F40FBE}" destId="{297EDD3C-666D-4B75-9F1E-1E43A4F906AE}" srcOrd="0" destOrd="0" presId="urn:microsoft.com/office/officeart/2008/layout/VerticalCurvedList"/>
    <dgm:cxn modelId="{8EC939F8-3051-469F-9C76-A00E408D6B1F}" type="presParOf" srcId="{8DA057E4-2B36-46BD-8338-0DB5D9C07567}" destId="{AD9F140D-D48A-4266-94F4-2347C6501CDC}" srcOrd="5" destOrd="0" presId="urn:microsoft.com/office/officeart/2008/layout/VerticalCurvedList"/>
    <dgm:cxn modelId="{C8AE899B-587E-4AAB-9B9B-38D676F54F76}" type="presParOf" srcId="{8DA057E4-2B36-46BD-8338-0DB5D9C07567}" destId="{F8E72D2E-F539-43D5-AC4B-B1513F8E5A0C}" srcOrd="6" destOrd="0" presId="urn:microsoft.com/office/officeart/2008/layout/VerticalCurvedList"/>
    <dgm:cxn modelId="{ADF2EECD-1458-4357-8715-93BD35CE78E8}" type="presParOf" srcId="{F8E72D2E-F539-43D5-AC4B-B1513F8E5A0C}" destId="{F744DDC0-2A95-4023-9696-F74145F44FB2}" srcOrd="0" destOrd="0" presId="urn:microsoft.com/office/officeart/2008/layout/VerticalCurvedList"/>
    <dgm:cxn modelId="{4649A01B-A3D4-402E-B43A-DEE7077DC26A}" type="presParOf" srcId="{8DA057E4-2B36-46BD-8338-0DB5D9C07567}" destId="{08436892-4613-46E7-B9F8-00509FEBA821}" srcOrd="7" destOrd="0" presId="urn:microsoft.com/office/officeart/2008/layout/VerticalCurvedList"/>
    <dgm:cxn modelId="{AD145406-9955-46EF-9730-228BA9E6761D}" type="presParOf" srcId="{8DA057E4-2B36-46BD-8338-0DB5D9C07567}" destId="{E9284DED-D080-4729-BB4F-1C0CC166483C}" srcOrd="8" destOrd="0" presId="urn:microsoft.com/office/officeart/2008/layout/VerticalCurvedList"/>
    <dgm:cxn modelId="{B0174BA4-7DF4-4783-BEE0-339A9BFD97A6}" type="presParOf" srcId="{E9284DED-D080-4729-BB4F-1C0CC166483C}" destId="{97893658-35AF-4CFC-954A-F15095F9DDA1}"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BCF80-0B76-4623-8D13-92F32CBEA530}">
      <dsp:nvSpPr>
        <dsp:cNvPr id="0" name=""/>
        <dsp:cNvSpPr/>
      </dsp:nvSpPr>
      <dsp:spPr>
        <a:xfrm>
          <a:off x="9409800" y="2307003"/>
          <a:ext cx="91440" cy="322765"/>
        </a:xfrm>
        <a:custGeom>
          <a:avLst/>
          <a:gdLst/>
          <a:ahLst/>
          <a:cxnLst/>
          <a:rect l="0" t="0" r="0" b="0"/>
          <a:pathLst>
            <a:path>
              <a:moveTo>
                <a:pt x="45720" y="0"/>
              </a:moveTo>
              <a:lnTo>
                <a:pt x="45720" y="32276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267957-DF81-489B-AA07-7A4A1AD2264B}">
      <dsp:nvSpPr>
        <dsp:cNvPr id="0" name=""/>
        <dsp:cNvSpPr/>
      </dsp:nvSpPr>
      <dsp:spPr>
        <a:xfrm>
          <a:off x="9409800" y="1145789"/>
          <a:ext cx="91440" cy="322765"/>
        </a:xfrm>
        <a:custGeom>
          <a:avLst/>
          <a:gdLst/>
          <a:ahLst/>
          <a:cxnLst/>
          <a:rect l="0" t="0" r="0" b="0"/>
          <a:pathLst>
            <a:path>
              <a:moveTo>
                <a:pt x="45720" y="0"/>
              </a:moveTo>
              <a:lnTo>
                <a:pt x="45720" y="322765"/>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F6065E-E26F-4CAE-B637-A9DD9DFC4F3B}">
      <dsp:nvSpPr>
        <dsp:cNvPr id="0" name=""/>
        <dsp:cNvSpPr/>
      </dsp:nvSpPr>
      <dsp:spPr>
        <a:xfrm>
          <a:off x="6747695" y="2307003"/>
          <a:ext cx="91440" cy="322765"/>
        </a:xfrm>
        <a:custGeom>
          <a:avLst/>
          <a:gdLst/>
          <a:ahLst/>
          <a:cxnLst/>
          <a:rect l="0" t="0" r="0" b="0"/>
          <a:pathLst>
            <a:path>
              <a:moveTo>
                <a:pt x="45720" y="0"/>
              </a:moveTo>
              <a:lnTo>
                <a:pt x="45720" y="32276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700DC5-9511-4878-8774-B479ED9E40EB}">
      <dsp:nvSpPr>
        <dsp:cNvPr id="0" name=""/>
        <dsp:cNvSpPr/>
      </dsp:nvSpPr>
      <dsp:spPr>
        <a:xfrm>
          <a:off x="4732908" y="1145789"/>
          <a:ext cx="2060506" cy="322765"/>
        </a:xfrm>
        <a:custGeom>
          <a:avLst/>
          <a:gdLst/>
          <a:ahLst/>
          <a:cxnLst/>
          <a:rect l="0" t="0" r="0" b="0"/>
          <a:pathLst>
            <a:path>
              <a:moveTo>
                <a:pt x="0" y="0"/>
              </a:moveTo>
              <a:lnTo>
                <a:pt x="0" y="219955"/>
              </a:lnTo>
              <a:lnTo>
                <a:pt x="2060506" y="219955"/>
              </a:lnTo>
              <a:lnTo>
                <a:pt x="2060506" y="322765"/>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D8FBE0-5BA2-426A-9DD6-57BF57DE9995}">
      <dsp:nvSpPr>
        <dsp:cNvPr id="0" name=""/>
        <dsp:cNvSpPr/>
      </dsp:nvSpPr>
      <dsp:spPr>
        <a:xfrm>
          <a:off x="2672402" y="2307003"/>
          <a:ext cx="1331052" cy="322765"/>
        </a:xfrm>
        <a:custGeom>
          <a:avLst/>
          <a:gdLst/>
          <a:ahLst/>
          <a:cxnLst/>
          <a:rect l="0" t="0" r="0" b="0"/>
          <a:pathLst>
            <a:path>
              <a:moveTo>
                <a:pt x="0" y="0"/>
              </a:moveTo>
              <a:lnTo>
                <a:pt x="0" y="219955"/>
              </a:lnTo>
              <a:lnTo>
                <a:pt x="1331052" y="219955"/>
              </a:lnTo>
              <a:lnTo>
                <a:pt x="1331052" y="32276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38DF0F-C5D5-4EC1-AF6D-13E7F3895391}">
      <dsp:nvSpPr>
        <dsp:cNvPr id="0" name=""/>
        <dsp:cNvSpPr/>
      </dsp:nvSpPr>
      <dsp:spPr>
        <a:xfrm>
          <a:off x="1213495" y="2307003"/>
          <a:ext cx="1458906" cy="322765"/>
        </a:xfrm>
        <a:custGeom>
          <a:avLst/>
          <a:gdLst/>
          <a:ahLst/>
          <a:cxnLst/>
          <a:rect l="0" t="0" r="0" b="0"/>
          <a:pathLst>
            <a:path>
              <a:moveTo>
                <a:pt x="1458906" y="0"/>
              </a:moveTo>
              <a:lnTo>
                <a:pt x="1458906" y="219955"/>
              </a:lnTo>
              <a:lnTo>
                <a:pt x="0" y="219955"/>
              </a:lnTo>
              <a:lnTo>
                <a:pt x="0" y="322765"/>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4424CC-48A3-45CD-A564-BE6C200961A8}">
      <dsp:nvSpPr>
        <dsp:cNvPr id="0" name=""/>
        <dsp:cNvSpPr/>
      </dsp:nvSpPr>
      <dsp:spPr>
        <a:xfrm>
          <a:off x="2672402" y="1145789"/>
          <a:ext cx="2060506" cy="322765"/>
        </a:xfrm>
        <a:custGeom>
          <a:avLst/>
          <a:gdLst/>
          <a:ahLst/>
          <a:cxnLst/>
          <a:rect l="0" t="0" r="0" b="0"/>
          <a:pathLst>
            <a:path>
              <a:moveTo>
                <a:pt x="2060506" y="0"/>
              </a:moveTo>
              <a:lnTo>
                <a:pt x="2060506" y="219955"/>
              </a:lnTo>
              <a:lnTo>
                <a:pt x="0" y="219955"/>
              </a:lnTo>
              <a:lnTo>
                <a:pt x="0" y="322765"/>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B2EF25-BA5C-49EA-956B-1136B84E04D1}">
      <dsp:nvSpPr>
        <dsp:cNvPr id="0" name=""/>
        <dsp:cNvSpPr/>
      </dsp:nvSpPr>
      <dsp:spPr>
        <a:xfrm>
          <a:off x="3867006" y="255634"/>
          <a:ext cx="1731804" cy="89015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77C248-7BF7-432D-BFCE-DCD6F6372319}">
      <dsp:nvSpPr>
        <dsp:cNvPr id="0" name=""/>
        <dsp:cNvSpPr/>
      </dsp:nvSpPr>
      <dsp:spPr>
        <a:xfrm>
          <a:off x="3990317" y="372780"/>
          <a:ext cx="1731804" cy="890154"/>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i="1" kern="1200" dirty="0">
              <a:solidFill>
                <a:schemeClr val="bg1"/>
              </a:solidFill>
              <a:latin typeface="Arial Narrow" panose="020B0606020202030204" pitchFamily="34" charset="0"/>
            </a:rPr>
            <a:t>Inbox RUC </a:t>
          </a:r>
        </a:p>
        <a:p>
          <a:pPr marL="0" lvl="0" indent="0" algn="ctr" defTabSz="889000">
            <a:lnSpc>
              <a:spcPct val="90000"/>
            </a:lnSpc>
            <a:spcBef>
              <a:spcPct val="0"/>
            </a:spcBef>
            <a:spcAft>
              <a:spcPct val="35000"/>
            </a:spcAft>
            <a:buNone/>
          </a:pPr>
          <a:r>
            <a:rPr lang="es-MX" sz="2000" b="1" i="1" kern="1200" dirty="0">
              <a:solidFill>
                <a:schemeClr val="bg1"/>
              </a:solidFill>
              <a:latin typeface="Arial Narrow" panose="020B0606020202030204" pitchFamily="34" charset="0"/>
            </a:rPr>
            <a:t> 1ra Instancia</a:t>
          </a:r>
          <a:endParaRPr lang="en-US" sz="2000" b="1" i="1" kern="1200" dirty="0">
            <a:solidFill>
              <a:schemeClr val="bg1"/>
            </a:solidFill>
            <a:latin typeface="Arial Narrow" panose="020B0606020202030204" pitchFamily="34" charset="0"/>
          </a:endParaRPr>
        </a:p>
      </dsp:txBody>
      <dsp:txXfrm>
        <a:off x="4016389" y="398852"/>
        <a:ext cx="1679660" cy="838010"/>
      </dsp:txXfrm>
    </dsp:sp>
    <dsp:sp modelId="{9C8BB138-2D8B-454B-8515-8C6F169A3F82}">
      <dsp:nvSpPr>
        <dsp:cNvPr id="0" name=""/>
        <dsp:cNvSpPr/>
      </dsp:nvSpPr>
      <dsp:spPr>
        <a:xfrm>
          <a:off x="1548588" y="1468555"/>
          <a:ext cx="2247627" cy="838448"/>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E7DFBC51-D10B-48D9-A0D5-9070DAAAF834}">
      <dsp:nvSpPr>
        <dsp:cNvPr id="0" name=""/>
        <dsp:cNvSpPr/>
      </dsp:nvSpPr>
      <dsp:spPr>
        <a:xfrm>
          <a:off x="1671899" y="1585700"/>
          <a:ext cx="2247627" cy="838448"/>
        </a:xfrm>
        <a:prstGeom prst="roundRect">
          <a:avLst>
            <a:gd name="adj" fmla="val 10000"/>
          </a:avLst>
        </a:prstGeom>
        <a:solidFill>
          <a:schemeClr val="tx1">
            <a:lumMod val="65000"/>
            <a:lumOff val="35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i="1" kern="1200" dirty="0">
              <a:solidFill>
                <a:schemeClr val="bg1"/>
              </a:solidFill>
              <a:latin typeface="Arial Narrow" pitchFamily="34" charset="0"/>
            </a:rPr>
            <a:t>Cuentas Regulares </a:t>
          </a:r>
        </a:p>
        <a:p>
          <a:pPr marL="0" lvl="0" indent="0" algn="ctr" defTabSz="800100">
            <a:lnSpc>
              <a:spcPct val="90000"/>
            </a:lnSpc>
            <a:spcBef>
              <a:spcPct val="0"/>
            </a:spcBef>
            <a:spcAft>
              <a:spcPct val="35000"/>
            </a:spcAft>
            <a:buNone/>
          </a:pPr>
          <a:r>
            <a:rPr lang="es-MX" sz="1800" b="1" i="1" kern="1200" dirty="0">
              <a:solidFill>
                <a:schemeClr val="bg1"/>
              </a:solidFill>
              <a:latin typeface="Arial Narrow" pitchFamily="34" charset="0"/>
            </a:rPr>
            <a:t>(1 a 19uu)</a:t>
          </a:r>
          <a:endParaRPr lang="en-US" sz="1800" b="1" i="1" kern="1200" dirty="0">
            <a:solidFill>
              <a:schemeClr val="bg1"/>
            </a:solidFill>
            <a:latin typeface="Arial Narrow" pitchFamily="34" charset="0"/>
          </a:endParaRPr>
        </a:p>
      </dsp:txBody>
      <dsp:txXfrm>
        <a:off x="1696456" y="1610257"/>
        <a:ext cx="2198513" cy="789334"/>
      </dsp:txXfrm>
    </dsp:sp>
    <dsp:sp modelId="{246869EB-B7EA-49BF-80D2-997C6B4E3704}">
      <dsp:nvSpPr>
        <dsp:cNvPr id="0" name=""/>
        <dsp:cNvSpPr/>
      </dsp:nvSpPr>
      <dsp:spPr>
        <a:xfrm>
          <a:off x="5753" y="2629769"/>
          <a:ext cx="2415484" cy="1264650"/>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A390897A-404F-450B-A6FE-75843C752747}">
      <dsp:nvSpPr>
        <dsp:cNvPr id="0" name=""/>
        <dsp:cNvSpPr/>
      </dsp:nvSpPr>
      <dsp:spPr>
        <a:xfrm>
          <a:off x="129064" y="2746915"/>
          <a:ext cx="2415484" cy="1264650"/>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s-MX" sz="1800" b="1" i="1" kern="1200" dirty="0">
              <a:solidFill>
                <a:schemeClr val="tx1">
                  <a:lumMod val="85000"/>
                  <a:lumOff val="15000"/>
                </a:schemeClr>
              </a:solidFill>
              <a:latin typeface="Arial Narrow" pitchFamily="34" charset="0"/>
            </a:rPr>
            <a:t>Reclamos de Calidad</a:t>
          </a:r>
        </a:p>
        <a:p>
          <a:pPr marL="0" lvl="0" indent="0" algn="ctr" defTabSz="800100">
            <a:lnSpc>
              <a:spcPct val="100000"/>
            </a:lnSpc>
            <a:spcBef>
              <a:spcPct val="0"/>
            </a:spcBef>
            <a:spcAft>
              <a:spcPct val="35000"/>
            </a:spcAft>
            <a:buNone/>
          </a:pPr>
          <a:r>
            <a:rPr lang="es-MX" sz="1800" b="1" i="1" kern="1200" dirty="0" err="1">
              <a:solidFill>
                <a:schemeClr val="tx1">
                  <a:lumMod val="85000"/>
                  <a:lumOff val="15000"/>
                </a:schemeClr>
              </a:solidFill>
              <a:latin typeface="Arial Narrow" pitchFamily="34" charset="0"/>
            </a:rPr>
            <a:t>Inbox</a:t>
          </a:r>
          <a:r>
            <a:rPr lang="es-MX" sz="1800" b="1" i="1" kern="1200" dirty="0">
              <a:solidFill>
                <a:schemeClr val="tx1">
                  <a:lumMod val="85000"/>
                  <a:lumOff val="15000"/>
                </a:schemeClr>
              </a:solidFill>
              <a:latin typeface="Arial Narrow" pitchFamily="34" charset="0"/>
            </a:rPr>
            <a:t>:</a:t>
          </a:r>
        </a:p>
        <a:p>
          <a:pPr marL="0" lvl="0" indent="0" algn="ctr" defTabSz="800100">
            <a:lnSpc>
              <a:spcPct val="100000"/>
            </a:lnSpc>
            <a:spcBef>
              <a:spcPct val="0"/>
            </a:spcBef>
            <a:spcAft>
              <a:spcPct val="35000"/>
            </a:spcAft>
            <a:buNone/>
          </a:pPr>
          <a:r>
            <a:rPr lang="es-MX" sz="1600" b="1" i="1" kern="1200" dirty="0">
              <a:solidFill>
                <a:schemeClr val="tx1">
                  <a:lumMod val="85000"/>
                  <a:lumOff val="15000"/>
                </a:schemeClr>
              </a:solidFill>
              <a:latin typeface="Arial Narrow" pitchFamily="34" charset="0"/>
            </a:rPr>
            <a:t>RECLAM CALIDAD PYMES</a:t>
          </a:r>
        </a:p>
      </dsp:txBody>
      <dsp:txXfrm>
        <a:off x="166104" y="2783955"/>
        <a:ext cx="2341404" cy="1190570"/>
      </dsp:txXfrm>
    </dsp:sp>
    <dsp:sp modelId="{BFE53594-1A26-4566-931E-98501D09B9A3}">
      <dsp:nvSpPr>
        <dsp:cNvPr id="0" name=""/>
        <dsp:cNvSpPr/>
      </dsp:nvSpPr>
      <dsp:spPr>
        <a:xfrm>
          <a:off x="2667859" y="2629769"/>
          <a:ext cx="2671192" cy="1264650"/>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8225A704-BF2D-4B32-BEF4-0AB4DF5E15A2}">
      <dsp:nvSpPr>
        <dsp:cNvPr id="0" name=""/>
        <dsp:cNvSpPr/>
      </dsp:nvSpPr>
      <dsp:spPr>
        <a:xfrm>
          <a:off x="2791169" y="2746915"/>
          <a:ext cx="2671192" cy="1264650"/>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s-MX" sz="1800" b="1" i="1" kern="1200" dirty="0">
              <a:solidFill>
                <a:schemeClr val="tx1">
                  <a:lumMod val="85000"/>
                  <a:lumOff val="15000"/>
                </a:schemeClr>
              </a:solidFill>
              <a:latin typeface="Arial Narrow" pitchFamily="34" charset="0"/>
            </a:rPr>
            <a:t>Reclamos de Facturación</a:t>
          </a:r>
        </a:p>
        <a:p>
          <a:pPr marL="0" lvl="0" indent="0" algn="ctr" defTabSz="800100">
            <a:lnSpc>
              <a:spcPct val="100000"/>
            </a:lnSpc>
            <a:spcBef>
              <a:spcPct val="0"/>
            </a:spcBef>
            <a:spcAft>
              <a:spcPct val="35000"/>
            </a:spcAft>
            <a:buNone/>
          </a:pPr>
          <a:r>
            <a:rPr lang="es-MX" sz="1800" b="1" i="1" kern="1200" dirty="0" err="1">
              <a:solidFill>
                <a:schemeClr val="tx1">
                  <a:lumMod val="85000"/>
                  <a:lumOff val="15000"/>
                </a:schemeClr>
              </a:solidFill>
              <a:latin typeface="Arial Narrow" pitchFamily="34" charset="0"/>
            </a:rPr>
            <a:t>Inbox</a:t>
          </a:r>
          <a:r>
            <a:rPr lang="es-MX" sz="1800" b="1" i="1" kern="1200" dirty="0">
              <a:solidFill>
                <a:schemeClr val="tx1">
                  <a:lumMod val="85000"/>
                  <a:lumOff val="15000"/>
                </a:schemeClr>
              </a:solidFill>
              <a:latin typeface="Arial Narrow" pitchFamily="34" charset="0"/>
            </a:rPr>
            <a:t>: </a:t>
          </a:r>
        </a:p>
        <a:p>
          <a:pPr marL="0" lvl="0" indent="0" algn="ctr" defTabSz="800100">
            <a:lnSpc>
              <a:spcPct val="100000"/>
            </a:lnSpc>
            <a:spcBef>
              <a:spcPct val="0"/>
            </a:spcBef>
            <a:spcAft>
              <a:spcPct val="35000"/>
            </a:spcAft>
            <a:buNone/>
          </a:pPr>
          <a:r>
            <a:rPr lang="es-MX" sz="1600" b="1" i="1" kern="1200" dirty="0">
              <a:solidFill>
                <a:schemeClr val="tx1">
                  <a:lumMod val="85000"/>
                  <a:lumOff val="15000"/>
                </a:schemeClr>
              </a:solidFill>
              <a:latin typeface="Arial Narrow" pitchFamily="34" charset="0"/>
            </a:rPr>
            <a:t>RECLAM FACTURA PYMES</a:t>
          </a:r>
          <a:endParaRPr lang="en-US" sz="1600" i="1" kern="1200" dirty="0">
            <a:solidFill>
              <a:schemeClr val="tx1">
                <a:lumMod val="85000"/>
                <a:lumOff val="15000"/>
              </a:schemeClr>
            </a:solidFill>
          </a:endParaRPr>
        </a:p>
      </dsp:txBody>
      <dsp:txXfrm>
        <a:off x="2828209" y="2783955"/>
        <a:ext cx="2597112" cy="1190570"/>
      </dsp:txXfrm>
    </dsp:sp>
    <dsp:sp modelId="{0119051F-AF82-4723-853D-C09C43F8C0A3}">
      <dsp:nvSpPr>
        <dsp:cNvPr id="0" name=""/>
        <dsp:cNvSpPr/>
      </dsp:nvSpPr>
      <dsp:spPr>
        <a:xfrm>
          <a:off x="5669601" y="1468555"/>
          <a:ext cx="2247627" cy="838448"/>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D818CC9B-1664-4EC5-9C61-5CFBA7CA7FCD}">
      <dsp:nvSpPr>
        <dsp:cNvPr id="0" name=""/>
        <dsp:cNvSpPr/>
      </dsp:nvSpPr>
      <dsp:spPr>
        <a:xfrm>
          <a:off x="5792912" y="1585700"/>
          <a:ext cx="2247627" cy="838448"/>
        </a:xfrm>
        <a:prstGeom prst="roundRect">
          <a:avLst>
            <a:gd name="adj" fmla="val 10000"/>
          </a:avLst>
        </a:prstGeom>
        <a:solidFill>
          <a:schemeClr val="tx1">
            <a:lumMod val="65000"/>
            <a:lumOff val="35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i="1" kern="1200" dirty="0">
              <a:solidFill>
                <a:schemeClr val="bg1"/>
              </a:solidFill>
              <a:latin typeface="Arial Narrow" pitchFamily="34" charset="0"/>
            </a:rPr>
            <a:t>Cuentas Corporativas</a:t>
          </a:r>
        </a:p>
        <a:p>
          <a:pPr marL="0" lvl="0" indent="0" algn="ctr" defTabSz="800100">
            <a:lnSpc>
              <a:spcPct val="90000"/>
            </a:lnSpc>
            <a:spcBef>
              <a:spcPct val="0"/>
            </a:spcBef>
            <a:spcAft>
              <a:spcPct val="35000"/>
            </a:spcAft>
            <a:buNone/>
          </a:pPr>
          <a:r>
            <a:rPr lang="es-MX" sz="1800" b="1" i="1" kern="1200" dirty="0">
              <a:solidFill>
                <a:schemeClr val="bg1"/>
              </a:solidFill>
              <a:latin typeface="Arial Narrow" pitchFamily="34" charset="0"/>
            </a:rPr>
            <a:t>(20uu a más)</a:t>
          </a:r>
          <a:endParaRPr lang="en-US" sz="1800" b="1" i="1" kern="1200" dirty="0">
            <a:solidFill>
              <a:schemeClr val="bg1"/>
            </a:solidFill>
          </a:endParaRPr>
        </a:p>
      </dsp:txBody>
      <dsp:txXfrm>
        <a:off x="5817469" y="1610257"/>
        <a:ext cx="2198513" cy="789334"/>
      </dsp:txXfrm>
    </dsp:sp>
    <dsp:sp modelId="{5E3485FE-C724-4C8C-828F-1CF0B22C1075}">
      <dsp:nvSpPr>
        <dsp:cNvPr id="0" name=""/>
        <dsp:cNvSpPr/>
      </dsp:nvSpPr>
      <dsp:spPr>
        <a:xfrm>
          <a:off x="5585673" y="2629769"/>
          <a:ext cx="2415484" cy="1264650"/>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D2A44A32-DC0B-4A5A-93AF-2CF03F13330B}">
      <dsp:nvSpPr>
        <dsp:cNvPr id="0" name=""/>
        <dsp:cNvSpPr/>
      </dsp:nvSpPr>
      <dsp:spPr>
        <a:xfrm>
          <a:off x="5708983" y="2746915"/>
          <a:ext cx="2415484" cy="1264650"/>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s-MX" sz="1800" b="1" i="1" kern="1200" dirty="0">
              <a:solidFill>
                <a:schemeClr val="tx1">
                  <a:lumMod val="85000"/>
                  <a:lumOff val="15000"/>
                </a:schemeClr>
              </a:solidFill>
              <a:latin typeface="Arial Narrow" pitchFamily="34" charset="0"/>
            </a:rPr>
            <a:t>Reclamos Corporativos</a:t>
          </a:r>
        </a:p>
        <a:p>
          <a:pPr marL="0" lvl="0" indent="0" algn="ctr" defTabSz="800100">
            <a:lnSpc>
              <a:spcPct val="90000"/>
            </a:lnSpc>
            <a:spcBef>
              <a:spcPct val="0"/>
            </a:spcBef>
            <a:spcAft>
              <a:spcPct val="35000"/>
            </a:spcAft>
            <a:buNone/>
          </a:pPr>
          <a:r>
            <a:rPr lang="es-MX" sz="1800" b="1" i="1" kern="1200" dirty="0" err="1">
              <a:solidFill>
                <a:schemeClr val="tx1">
                  <a:lumMod val="85000"/>
                  <a:lumOff val="15000"/>
                </a:schemeClr>
              </a:solidFill>
              <a:latin typeface="Arial Narrow" pitchFamily="34" charset="0"/>
            </a:rPr>
            <a:t>Inbox</a:t>
          </a:r>
          <a:r>
            <a:rPr lang="es-MX" sz="1800" b="1" i="1" kern="1200" dirty="0">
              <a:solidFill>
                <a:schemeClr val="tx1">
                  <a:lumMod val="85000"/>
                  <a:lumOff val="15000"/>
                </a:schemeClr>
              </a:solidFill>
              <a:latin typeface="Arial Narrow" pitchFamily="34" charset="0"/>
            </a:rPr>
            <a:t>: </a:t>
          </a:r>
        </a:p>
        <a:p>
          <a:pPr marL="0" lvl="0" indent="0" algn="ctr" defTabSz="800100">
            <a:lnSpc>
              <a:spcPct val="90000"/>
            </a:lnSpc>
            <a:spcBef>
              <a:spcPct val="0"/>
            </a:spcBef>
            <a:spcAft>
              <a:spcPct val="35000"/>
            </a:spcAft>
            <a:buNone/>
          </a:pPr>
          <a:r>
            <a:rPr lang="es-MX" sz="1600" b="1" i="1" kern="1200" dirty="0">
              <a:solidFill>
                <a:schemeClr val="tx1">
                  <a:lumMod val="85000"/>
                  <a:lumOff val="15000"/>
                </a:schemeClr>
              </a:solidFill>
              <a:latin typeface="Arial Narrow" pitchFamily="34" charset="0"/>
            </a:rPr>
            <a:t>BO RECLAMOS CORP EMP</a:t>
          </a:r>
          <a:endParaRPr lang="en-US" sz="1600" b="1" i="1" kern="1200" dirty="0">
            <a:solidFill>
              <a:schemeClr val="tx1">
                <a:lumMod val="85000"/>
                <a:lumOff val="15000"/>
              </a:schemeClr>
            </a:solidFill>
            <a:latin typeface="Arial Narrow" pitchFamily="34" charset="0"/>
          </a:endParaRPr>
        </a:p>
      </dsp:txBody>
      <dsp:txXfrm>
        <a:off x="5746023" y="2783955"/>
        <a:ext cx="2341404" cy="1190570"/>
      </dsp:txXfrm>
    </dsp:sp>
    <dsp:sp modelId="{59C964AE-AA58-4359-AA23-D24FFEACD38A}">
      <dsp:nvSpPr>
        <dsp:cNvPr id="0" name=""/>
        <dsp:cNvSpPr/>
      </dsp:nvSpPr>
      <dsp:spPr>
        <a:xfrm>
          <a:off x="8589618" y="255634"/>
          <a:ext cx="1731804" cy="890154"/>
        </a:xfrm>
        <a:prstGeom prst="roundRect">
          <a:avLst>
            <a:gd name="adj" fmla="val 10000"/>
          </a:avLst>
        </a:prstGeom>
        <a:solidFill>
          <a:schemeClr val="tx1">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8107B-2E97-49BC-8C8D-83B787B7F313}">
      <dsp:nvSpPr>
        <dsp:cNvPr id="0" name=""/>
        <dsp:cNvSpPr/>
      </dsp:nvSpPr>
      <dsp:spPr>
        <a:xfrm>
          <a:off x="8712929" y="372780"/>
          <a:ext cx="1731804" cy="890154"/>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i="1" kern="1200" dirty="0">
              <a:solidFill>
                <a:schemeClr val="bg1"/>
              </a:solidFill>
              <a:latin typeface="Arial Narrow" panose="020B0606020202030204" pitchFamily="34" charset="0"/>
            </a:rPr>
            <a:t>Inbox RUC</a:t>
          </a:r>
        </a:p>
        <a:p>
          <a:pPr marL="0" lvl="0" indent="0" algn="ctr" defTabSz="889000">
            <a:lnSpc>
              <a:spcPct val="90000"/>
            </a:lnSpc>
            <a:spcBef>
              <a:spcPct val="0"/>
            </a:spcBef>
            <a:spcAft>
              <a:spcPct val="35000"/>
            </a:spcAft>
            <a:buNone/>
          </a:pPr>
          <a:r>
            <a:rPr lang="es-MX" sz="2000" b="1" i="1" kern="1200" dirty="0">
              <a:solidFill>
                <a:schemeClr val="bg1"/>
              </a:solidFill>
              <a:latin typeface="Arial Narrow" panose="020B0606020202030204" pitchFamily="34" charset="0"/>
            </a:rPr>
            <a:t>2da instancia</a:t>
          </a:r>
        </a:p>
      </dsp:txBody>
      <dsp:txXfrm>
        <a:off x="8739001" y="398852"/>
        <a:ext cx="1679660" cy="838010"/>
      </dsp:txXfrm>
    </dsp:sp>
    <dsp:sp modelId="{3FED6B3E-B437-40CC-A469-00935A463ECB}">
      <dsp:nvSpPr>
        <dsp:cNvPr id="0" name=""/>
        <dsp:cNvSpPr/>
      </dsp:nvSpPr>
      <dsp:spPr>
        <a:xfrm>
          <a:off x="8331707" y="1468555"/>
          <a:ext cx="2247627" cy="838448"/>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54C47FA5-9E3A-4DD9-A6BC-35F588BBE59F}">
      <dsp:nvSpPr>
        <dsp:cNvPr id="0" name=""/>
        <dsp:cNvSpPr/>
      </dsp:nvSpPr>
      <dsp:spPr>
        <a:xfrm>
          <a:off x="8455017" y="1585700"/>
          <a:ext cx="2247627" cy="838448"/>
        </a:xfrm>
        <a:prstGeom prst="roundRect">
          <a:avLst>
            <a:gd name="adj" fmla="val 10000"/>
          </a:avLst>
        </a:prstGeom>
        <a:solidFill>
          <a:schemeClr val="tx1">
            <a:lumMod val="65000"/>
            <a:lumOff val="35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i="1" kern="1200" dirty="0">
              <a:solidFill>
                <a:schemeClr val="bg1"/>
              </a:solidFill>
              <a:latin typeface="Arial Narrow" pitchFamily="34" charset="0"/>
            </a:rPr>
            <a:t>Todo Cliente RUC</a:t>
          </a:r>
          <a:endParaRPr lang="es-MX" sz="1800" b="1" i="1" kern="1200" dirty="0">
            <a:solidFill>
              <a:schemeClr val="bg1"/>
            </a:solidFill>
            <a:latin typeface="+mn-lt"/>
          </a:endParaRPr>
        </a:p>
      </dsp:txBody>
      <dsp:txXfrm>
        <a:off x="8479574" y="1610257"/>
        <a:ext cx="2198513" cy="789334"/>
      </dsp:txXfrm>
    </dsp:sp>
    <dsp:sp modelId="{FDA73DCD-3728-4F24-A2AE-12C140108152}">
      <dsp:nvSpPr>
        <dsp:cNvPr id="0" name=""/>
        <dsp:cNvSpPr/>
      </dsp:nvSpPr>
      <dsp:spPr>
        <a:xfrm>
          <a:off x="8247778" y="2629769"/>
          <a:ext cx="2415484" cy="1264650"/>
        </a:xfrm>
        <a:prstGeom prst="roundRect">
          <a:avLst>
            <a:gd name="adj" fmla="val 10000"/>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sp>
    <dsp:sp modelId="{5222E792-2A60-43A1-8578-A99DBB059625}">
      <dsp:nvSpPr>
        <dsp:cNvPr id="0" name=""/>
        <dsp:cNvSpPr/>
      </dsp:nvSpPr>
      <dsp:spPr>
        <a:xfrm>
          <a:off x="8371089" y="2746915"/>
          <a:ext cx="2415484" cy="1264650"/>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s-MX" sz="1800" b="1" i="1" kern="1200" dirty="0">
              <a:solidFill>
                <a:schemeClr val="tx1">
                  <a:lumMod val="85000"/>
                  <a:lumOff val="15000"/>
                </a:schemeClr>
              </a:solidFill>
              <a:latin typeface="Arial Narrow" pitchFamily="34" charset="0"/>
            </a:rPr>
            <a:t>Apelaciones &amp; Quejas</a:t>
          </a:r>
        </a:p>
        <a:p>
          <a:pPr marL="0" lvl="0" indent="0" algn="ctr" defTabSz="800100">
            <a:lnSpc>
              <a:spcPct val="90000"/>
            </a:lnSpc>
            <a:spcBef>
              <a:spcPct val="0"/>
            </a:spcBef>
            <a:spcAft>
              <a:spcPct val="35000"/>
            </a:spcAft>
            <a:buNone/>
          </a:pPr>
          <a:r>
            <a:rPr lang="pt-BR" sz="1800" b="1" i="1" kern="1200" dirty="0" err="1">
              <a:solidFill>
                <a:schemeClr val="tx1">
                  <a:lumMod val="85000"/>
                  <a:lumOff val="15000"/>
                </a:schemeClr>
              </a:solidFill>
              <a:latin typeface="Arial Narrow" pitchFamily="34" charset="0"/>
            </a:rPr>
            <a:t>Inbox</a:t>
          </a:r>
          <a:r>
            <a:rPr lang="pt-BR" sz="1800" b="1" i="1" kern="1200" dirty="0">
              <a:solidFill>
                <a:schemeClr val="tx1">
                  <a:lumMod val="85000"/>
                  <a:lumOff val="15000"/>
                </a:schemeClr>
              </a:solidFill>
              <a:latin typeface="Arial Narrow" pitchFamily="34" charset="0"/>
            </a:rPr>
            <a:t>: </a:t>
          </a:r>
        </a:p>
        <a:p>
          <a:pPr marL="0" lvl="0" indent="0" algn="ctr" defTabSz="800100">
            <a:lnSpc>
              <a:spcPct val="90000"/>
            </a:lnSpc>
            <a:spcBef>
              <a:spcPct val="0"/>
            </a:spcBef>
            <a:spcAft>
              <a:spcPct val="35000"/>
            </a:spcAft>
            <a:buNone/>
          </a:pPr>
          <a:r>
            <a:rPr lang="pt-BR" sz="1600" b="1" i="1" kern="1200" dirty="0">
              <a:solidFill>
                <a:schemeClr val="tx1">
                  <a:lumMod val="85000"/>
                  <a:lumOff val="15000"/>
                </a:schemeClr>
              </a:solidFill>
              <a:latin typeface="Arial Narrow" pitchFamily="34" charset="0"/>
            </a:rPr>
            <a:t>BO RECL SEGUNDA EMP</a:t>
          </a:r>
          <a:endParaRPr lang="es-MX" sz="1600" b="1" i="1" kern="1200" dirty="0">
            <a:solidFill>
              <a:schemeClr val="tx1">
                <a:lumMod val="85000"/>
                <a:lumOff val="15000"/>
              </a:schemeClr>
            </a:solidFill>
            <a:latin typeface="Arial Narrow" pitchFamily="34" charset="0"/>
          </a:endParaRPr>
        </a:p>
      </dsp:txBody>
      <dsp:txXfrm>
        <a:off x="8408129" y="2783955"/>
        <a:ext cx="2341404" cy="1190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B62EA-9BF4-481D-85A1-F58A1C1B8213}">
      <dsp:nvSpPr>
        <dsp:cNvPr id="0" name=""/>
        <dsp:cNvSpPr/>
      </dsp:nvSpPr>
      <dsp:spPr>
        <a:xfrm>
          <a:off x="-5950907" y="-910642"/>
          <a:ext cx="7084325" cy="7084325"/>
        </a:xfrm>
        <a:prstGeom prst="blockArc">
          <a:avLst>
            <a:gd name="adj1" fmla="val 18900000"/>
            <a:gd name="adj2" fmla="val 2700000"/>
            <a:gd name="adj3" fmla="val 305"/>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29D61-C632-493A-9083-C4EAC90DF8D3}">
      <dsp:nvSpPr>
        <dsp:cNvPr id="0" name=""/>
        <dsp:cNvSpPr/>
      </dsp:nvSpPr>
      <dsp:spPr>
        <a:xfrm>
          <a:off x="422180" y="277151"/>
          <a:ext cx="6226728" cy="5540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Nombres completos (titular/usuario) y su documento de identidad</a:t>
          </a:r>
        </a:p>
      </dsp:txBody>
      <dsp:txXfrm>
        <a:off x="422180" y="277151"/>
        <a:ext cx="6226728" cy="554092"/>
      </dsp:txXfrm>
    </dsp:sp>
    <dsp:sp modelId="{607D1B90-72F1-4BA1-95A7-5F88EE668F0B}">
      <dsp:nvSpPr>
        <dsp:cNvPr id="0" name=""/>
        <dsp:cNvSpPr/>
      </dsp:nvSpPr>
      <dsp:spPr>
        <a:xfrm>
          <a:off x="75872" y="207890"/>
          <a:ext cx="692616" cy="6926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FE3D1-2311-4B34-9B3F-8FD73CC5A51E}">
      <dsp:nvSpPr>
        <dsp:cNvPr id="0" name=""/>
        <dsp:cNvSpPr/>
      </dsp:nvSpPr>
      <dsp:spPr>
        <a:xfrm>
          <a:off x="877959" y="1108185"/>
          <a:ext cx="5770949" cy="5540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Número de código de reclamo</a:t>
          </a:r>
        </a:p>
      </dsp:txBody>
      <dsp:txXfrm>
        <a:off x="877959" y="1108185"/>
        <a:ext cx="5770949" cy="554092"/>
      </dsp:txXfrm>
    </dsp:sp>
    <dsp:sp modelId="{1447EF87-1D33-48F4-B8C1-8FC156CB4572}">
      <dsp:nvSpPr>
        <dsp:cNvPr id="0" name=""/>
        <dsp:cNvSpPr/>
      </dsp:nvSpPr>
      <dsp:spPr>
        <a:xfrm>
          <a:off x="531651" y="1038924"/>
          <a:ext cx="692616" cy="69261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0F292-CFCB-42B9-916A-D2B0ED931A04}">
      <dsp:nvSpPr>
        <dsp:cNvPr id="0" name=""/>
        <dsp:cNvSpPr/>
      </dsp:nvSpPr>
      <dsp:spPr>
        <a:xfrm>
          <a:off x="1086376" y="1939219"/>
          <a:ext cx="5562532" cy="5540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Número o código del servicio o del contrato del abonado</a:t>
          </a:r>
        </a:p>
      </dsp:txBody>
      <dsp:txXfrm>
        <a:off x="1086376" y="1939219"/>
        <a:ext cx="5562532" cy="554092"/>
      </dsp:txXfrm>
    </dsp:sp>
    <dsp:sp modelId="{7AF34E0E-BEED-4DEC-85C1-3411906B3472}">
      <dsp:nvSpPr>
        <dsp:cNvPr id="0" name=""/>
        <dsp:cNvSpPr/>
      </dsp:nvSpPr>
      <dsp:spPr>
        <a:xfrm>
          <a:off x="740068" y="1869958"/>
          <a:ext cx="692616" cy="69261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B4FF63-5918-4CE7-9318-7210BC1E4C7F}">
      <dsp:nvSpPr>
        <dsp:cNvPr id="0" name=""/>
        <dsp:cNvSpPr/>
      </dsp:nvSpPr>
      <dsp:spPr>
        <a:xfrm>
          <a:off x="1086376" y="2769727"/>
          <a:ext cx="5562532" cy="5540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Número de la carta que resuelve el reclamo o resolución</a:t>
          </a:r>
        </a:p>
      </dsp:txBody>
      <dsp:txXfrm>
        <a:off x="1086376" y="2769727"/>
        <a:ext cx="5562532" cy="554092"/>
      </dsp:txXfrm>
    </dsp:sp>
    <dsp:sp modelId="{F4CC2E77-FE9F-48EA-ABF7-4939188A0FED}">
      <dsp:nvSpPr>
        <dsp:cNvPr id="0" name=""/>
        <dsp:cNvSpPr/>
      </dsp:nvSpPr>
      <dsp:spPr>
        <a:xfrm>
          <a:off x="740068" y="2700465"/>
          <a:ext cx="692616" cy="69261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F36009-0DB9-4A15-B2E4-6D8AF52E5D2A}">
      <dsp:nvSpPr>
        <dsp:cNvPr id="0" name=""/>
        <dsp:cNvSpPr/>
      </dsp:nvSpPr>
      <dsp:spPr>
        <a:xfrm>
          <a:off x="877959" y="3600761"/>
          <a:ext cx="5770949" cy="55409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Solicitud expresa y clara al TRASU, así como los fundamentos que motivan la interposición</a:t>
          </a:r>
        </a:p>
      </dsp:txBody>
      <dsp:txXfrm>
        <a:off x="877959" y="3600761"/>
        <a:ext cx="5770949" cy="554092"/>
      </dsp:txXfrm>
    </dsp:sp>
    <dsp:sp modelId="{FB64686D-F799-4408-8A1A-BB0CF63412CC}">
      <dsp:nvSpPr>
        <dsp:cNvPr id="0" name=""/>
        <dsp:cNvSpPr/>
      </dsp:nvSpPr>
      <dsp:spPr>
        <a:xfrm>
          <a:off x="531651" y="3531499"/>
          <a:ext cx="692616" cy="692616"/>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D8C677-A82F-40DB-AD6D-496096E93B57}">
      <dsp:nvSpPr>
        <dsp:cNvPr id="0" name=""/>
        <dsp:cNvSpPr/>
      </dsp:nvSpPr>
      <dsp:spPr>
        <a:xfrm>
          <a:off x="422180" y="4431795"/>
          <a:ext cx="6226728" cy="5540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981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Fecha y firma del abonado o usuario</a:t>
          </a:r>
        </a:p>
      </dsp:txBody>
      <dsp:txXfrm>
        <a:off x="422180" y="4431795"/>
        <a:ext cx="6226728" cy="554092"/>
      </dsp:txXfrm>
    </dsp:sp>
    <dsp:sp modelId="{0CF9721F-0E68-4D0F-958B-2BBD30B38916}">
      <dsp:nvSpPr>
        <dsp:cNvPr id="0" name=""/>
        <dsp:cNvSpPr/>
      </dsp:nvSpPr>
      <dsp:spPr>
        <a:xfrm>
          <a:off x="75872" y="4362533"/>
          <a:ext cx="692616" cy="692616"/>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CD6BA-F768-4653-B5B6-2F3E5D0F763A}">
      <dsp:nvSpPr>
        <dsp:cNvPr id="0" name=""/>
        <dsp:cNvSpPr/>
      </dsp:nvSpPr>
      <dsp:spPr>
        <a:xfrm>
          <a:off x="-4078294" y="-625956"/>
          <a:ext cx="4859796" cy="4859796"/>
        </a:xfrm>
        <a:prstGeom prst="blockArc">
          <a:avLst>
            <a:gd name="adj1" fmla="val 18900000"/>
            <a:gd name="adj2" fmla="val 2700000"/>
            <a:gd name="adj3" fmla="val 444"/>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B25F20-E62F-4760-A19C-69DB0F43EF54}">
      <dsp:nvSpPr>
        <dsp:cNvPr id="0" name=""/>
        <dsp:cNvSpPr/>
      </dsp:nvSpPr>
      <dsp:spPr>
        <a:xfrm>
          <a:off x="409496" y="277374"/>
          <a:ext cx="5613120" cy="55503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56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No tenga pedidos de solución anticipada en los últimos 3 meses.</a:t>
          </a:r>
        </a:p>
      </dsp:txBody>
      <dsp:txXfrm>
        <a:off x="409496" y="277374"/>
        <a:ext cx="5613120" cy="555036"/>
      </dsp:txXfrm>
    </dsp:sp>
    <dsp:sp modelId="{697A4B64-436F-4CCB-B104-CA1F9A93722B}">
      <dsp:nvSpPr>
        <dsp:cNvPr id="0" name=""/>
        <dsp:cNvSpPr/>
      </dsp:nvSpPr>
      <dsp:spPr>
        <a:xfrm>
          <a:off x="62598" y="207994"/>
          <a:ext cx="693796" cy="693796"/>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107FFF-63D1-4E32-989F-9D5376438924}">
      <dsp:nvSpPr>
        <dsp:cNvPr id="0" name=""/>
        <dsp:cNvSpPr/>
      </dsp:nvSpPr>
      <dsp:spPr>
        <a:xfrm>
          <a:off x="727712" y="1110073"/>
          <a:ext cx="5294904" cy="555036"/>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56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No tenga reclamos ingresados por el mismo concepto en los último 3 meses.</a:t>
          </a:r>
        </a:p>
      </dsp:txBody>
      <dsp:txXfrm>
        <a:off x="727712" y="1110073"/>
        <a:ext cx="5294904" cy="555036"/>
      </dsp:txXfrm>
    </dsp:sp>
    <dsp:sp modelId="{297EDD3C-666D-4B75-9F1E-1E43A4F906AE}">
      <dsp:nvSpPr>
        <dsp:cNvPr id="0" name=""/>
        <dsp:cNvSpPr/>
      </dsp:nvSpPr>
      <dsp:spPr>
        <a:xfrm>
          <a:off x="380814" y="1040694"/>
          <a:ext cx="693796" cy="693796"/>
        </a:xfrm>
        <a:prstGeom prst="ellipse">
          <a:avLst/>
        </a:prstGeom>
        <a:solidFill>
          <a:schemeClr val="lt1">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9F140D-D48A-4266-94F4-2347C6501CDC}">
      <dsp:nvSpPr>
        <dsp:cNvPr id="0" name=""/>
        <dsp:cNvSpPr/>
      </dsp:nvSpPr>
      <dsp:spPr>
        <a:xfrm>
          <a:off x="727712" y="1942773"/>
          <a:ext cx="5294904" cy="555036"/>
        </a:xfrm>
        <a:prstGeom prst="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56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Cliente haya cancelado sus últimos 3 recibos.</a:t>
          </a:r>
        </a:p>
      </dsp:txBody>
      <dsp:txXfrm>
        <a:off x="727712" y="1942773"/>
        <a:ext cx="5294904" cy="555036"/>
      </dsp:txXfrm>
    </dsp:sp>
    <dsp:sp modelId="{F744DDC0-2A95-4023-9696-F74145F44FB2}">
      <dsp:nvSpPr>
        <dsp:cNvPr id="0" name=""/>
        <dsp:cNvSpPr/>
      </dsp:nvSpPr>
      <dsp:spPr>
        <a:xfrm>
          <a:off x="380814" y="1873393"/>
          <a:ext cx="693796" cy="693796"/>
        </a:xfrm>
        <a:prstGeom prst="ellipse">
          <a:avLst/>
        </a:prstGeom>
        <a:solidFill>
          <a:schemeClr val="lt1">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436892-4613-46E7-B9F8-00509FEBA821}">
      <dsp:nvSpPr>
        <dsp:cNvPr id="0" name=""/>
        <dsp:cNvSpPr/>
      </dsp:nvSpPr>
      <dsp:spPr>
        <a:xfrm>
          <a:off x="409496" y="2775473"/>
          <a:ext cx="5613120" cy="555036"/>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561" tIns="40640" rIns="40640" bIns="40640" numCol="1" spcCol="1270" anchor="ctr" anchorCtr="0">
          <a:noAutofit/>
        </a:bodyPr>
        <a:lstStyle/>
        <a:p>
          <a:pPr marL="0" lvl="0" indent="0" algn="l" defTabSz="711200">
            <a:lnSpc>
              <a:spcPct val="90000"/>
            </a:lnSpc>
            <a:spcBef>
              <a:spcPct val="0"/>
            </a:spcBef>
            <a:spcAft>
              <a:spcPct val="35000"/>
            </a:spcAft>
            <a:buNone/>
          </a:pPr>
          <a:r>
            <a:rPr lang="es-ES" sz="1600" kern="1200" dirty="0">
              <a:latin typeface="Calibri" panose="020F0502020204030204" pitchFamily="34" charset="0"/>
              <a:cs typeface="Calibri" panose="020F0502020204030204" pitchFamily="34" charset="0"/>
            </a:rPr>
            <a:t>Monto reclamado en el incidente inicial no sea mayor a S/.300 más IGV.</a:t>
          </a:r>
        </a:p>
      </dsp:txBody>
      <dsp:txXfrm>
        <a:off x="409496" y="2775473"/>
        <a:ext cx="5613120" cy="555036"/>
      </dsp:txXfrm>
    </dsp:sp>
    <dsp:sp modelId="{97893658-35AF-4CFC-954A-F15095F9DDA1}">
      <dsp:nvSpPr>
        <dsp:cNvPr id="0" name=""/>
        <dsp:cNvSpPr/>
      </dsp:nvSpPr>
      <dsp:spPr>
        <a:xfrm>
          <a:off x="62598" y="2706093"/>
          <a:ext cx="693796" cy="693796"/>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5E7FA-0A31-46A6-9895-52A1C5AA4321}" type="datetimeFigureOut">
              <a:rPr lang="es-PE" smtClean="0"/>
              <a:t>6/11/2017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F035A-B05D-4A97-BDDB-897CC5B7BD86}" type="slidenum">
              <a:rPr lang="es-PE" smtClean="0"/>
              <a:t>‹Nº›</a:t>
            </a:fld>
            <a:endParaRPr lang="es-PE"/>
          </a:p>
        </p:txBody>
      </p:sp>
    </p:spTree>
    <p:extLst>
      <p:ext uri="{BB962C8B-B14F-4D97-AF65-F5344CB8AC3E}">
        <p14:creationId xmlns:p14="http://schemas.microsoft.com/office/powerpoint/2010/main" val="891507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2</a:t>
            </a:fld>
            <a:endParaRPr lang="es-PE"/>
          </a:p>
        </p:txBody>
      </p:sp>
    </p:spTree>
    <p:extLst>
      <p:ext uri="{BB962C8B-B14F-4D97-AF65-F5344CB8AC3E}">
        <p14:creationId xmlns:p14="http://schemas.microsoft.com/office/powerpoint/2010/main" val="7383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solidFill>
                  <a:srgbClr val="0154A0"/>
                </a:solidFill>
                <a:latin typeface="Calibri" panose="020F0502020204030204" pitchFamily="34" charset="0"/>
                <a:cs typeface="Calibri" panose="020F0502020204030204" pitchFamily="34" charset="0"/>
              </a:rPr>
              <a:t>Todo reclamo por facturación implica la inclusión de un monto reclamado en el AMR.</a:t>
            </a:r>
          </a:p>
        </p:txBody>
      </p:sp>
      <p:sp>
        <p:nvSpPr>
          <p:cNvPr id="4" name="Marcador de número de diapositiva 3"/>
          <p:cNvSpPr>
            <a:spLocks noGrp="1"/>
          </p:cNvSpPr>
          <p:nvPr>
            <p:ph type="sldNum" sz="quarter" idx="10"/>
          </p:nvPr>
        </p:nvSpPr>
        <p:spPr/>
        <p:txBody>
          <a:bodyPr/>
          <a:lstStyle/>
          <a:p>
            <a:fld id="{24CF035A-B05D-4A97-BDDB-897CC5B7BD86}" type="slidenum">
              <a:rPr lang="es-PE" smtClean="0"/>
              <a:t>7</a:t>
            </a:fld>
            <a:endParaRPr lang="es-PE"/>
          </a:p>
        </p:txBody>
      </p:sp>
    </p:spTree>
    <p:extLst>
      <p:ext uri="{BB962C8B-B14F-4D97-AF65-F5344CB8AC3E}">
        <p14:creationId xmlns:p14="http://schemas.microsoft.com/office/powerpoint/2010/main" val="110840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Que el cliente reclame la activación de un paquete de datos </a:t>
            </a:r>
            <a:r>
              <a:rPr lang="es-PE" dirty="0" err="1"/>
              <a:t>roaming</a:t>
            </a:r>
            <a:r>
              <a:rPr lang="es-PE" baseline="0" dirty="0"/>
              <a:t> sin que lo haya solicitado o yo asesor lo haya generado, si no fue por un error de portal. </a:t>
            </a:r>
          </a:p>
          <a:p>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8</a:t>
            </a:fld>
            <a:endParaRPr lang="es-PE"/>
          </a:p>
        </p:txBody>
      </p:sp>
    </p:spTree>
    <p:extLst>
      <p:ext uri="{BB962C8B-B14F-4D97-AF65-F5344CB8AC3E}">
        <p14:creationId xmlns:p14="http://schemas.microsoft.com/office/powerpoint/2010/main" val="260285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rPr>
              <a:t>El plazo de atención del reclamo por corte por uso indebido es 03 días hábiles de atención + 05 días hábiles de notificación. Esto aplica a reclamos por desactivación de LDI y por suspensión del servicio por Uso Indebido</a:t>
            </a:r>
            <a:r>
              <a:rPr lang="es-ES" baseline="0" dirty="0">
                <a:effectLst/>
              </a:rPr>
              <a:t> y prohibido.</a:t>
            </a:r>
            <a:endParaRPr lang="es-E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endParaRPr>
          </a:p>
        </p:txBody>
      </p:sp>
      <p:sp>
        <p:nvSpPr>
          <p:cNvPr id="4" name="Marcador de número de diapositiva 3"/>
          <p:cNvSpPr>
            <a:spLocks noGrp="1"/>
          </p:cNvSpPr>
          <p:nvPr>
            <p:ph type="sldNum" sz="quarter" idx="10"/>
          </p:nvPr>
        </p:nvSpPr>
        <p:spPr/>
        <p:txBody>
          <a:bodyPr/>
          <a:lstStyle/>
          <a:p>
            <a:fld id="{24CF035A-B05D-4A97-BDDB-897CC5B7BD86}" type="slidenum">
              <a:rPr lang="es-PE" smtClean="0"/>
              <a:t>18</a:t>
            </a:fld>
            <a:endParaRPr lang="es-PE"/>
          </a:p>
        </p:txBody>
      </p:sp>
    </p:spTree>
    <p:extLst>
      <p:ext uri="{BB962C8B-B14F-4D97-AF65-F5344CB8AC3E}">
        <p14:creationId xmlns:p14="http://schemas.microsoft.com/office/powerpoint/2010/main" val="224226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Solo</a:t>
            </a:r>
            <a:r>
              <a:rPr lang="es-PE" baseline="0" dirty="0"/>
              <a:t> los casos de Fraude se solicita huella.</a:t>
            </a:r>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24</a:t>
            </a:fld>
            <a:endParaRPr lang="es-PE"/>
          </a:p>
        </p:txBody>
      </p:sp>
    </p:spTree>
    <p:extLst>
      <p:ext uri="{BB962C8B-B14F-4D97-AF65-F5344CB8AC3E}">
        <p14:creationId xmlns:p14="http://schemas.microsoft.com/office/powerpoint/2010/main" val="2180926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i="1" dirty="0">
                <a:solidFill>
                  <a:srgbClr val="0154A0"/>
                </a:solidFill>
                <a:latin typeface="Calibri" panose="020F0502020204030204" pitchFamily="34" charset="0"/>
                <a:cs typeface="Calibri" panose="020F0502020204030204" pitchFamily="34" charset="0"/>
              </a:rPr>
              <a:t>En caso requiera consultar el expediente de este reclamo, usted podrá ingresar a la sección </a:t>
            </a:r>
            <a:r>
              <a:rPr lang="es-PE" sz="1200" b="1" i="1" dirty="0">
                <a:solidFill>
                  <a:srgbClr val="0154A0"/>
                </a:solidFill>
                <a:latin typeface="Calibri" panose="020F0502020204030204" pitchFamily="34" charset="0"/>
                <a:cs typeface="Calibri" panose="020F0502020204030204" pitchFamily="34" charset="0"/>
              </a:rPr>
              <a:t>Información a Abonados y Usuarios de nuestra web indicando el número del mismo y la clave XXXXX</a:t>
            </a:r>
            <a:r>
              <a:rPr lang="es-PE" sz="1200" i="1" dirty="0">
                <a:solidFill>
                  <a:srgbClr val="0154A0"/>
                </a:solidFill>
                <a:latin typeface="Calibri" panose="020F0502020204030204" pitchFamily="34" charset="0"/>
                <a:cs typeface="Calibri" panose="020F0502020204030204" pitchFamily="34" charset="0"/>
              </a:rPr>
              <a:t>. Recuerde que esta documentación estará disponible dentro de los próximos 3 días útiles”.</a:t>
            </a:r>
          </a:p>
          <a:p>
            <a:endParaRPr lang="es-PE" dirty="0"/>
          </a:p>
          <a:p>
            <a:pPr marL="0" marR="0" lvl="0" indent="0" algn="l" defTabSz="914400" rtl="0" eaLnBrk="1" fontAlgn="auto" latinLnBrk="0" hangingPunct="1">
              <a:lnSpc>
                <a:spcPct val="100000"/>
              </a:lnSpc>
              <a:spcBef>
                <a:spcPts val="0"/>
              </a:spcBef>
              <a:spcAft>
                <a:spcPts val="0"/>
              </a:spcAft>
              <a:buClrTx/>
              <a:buSzTx/>
              <a:buFontTx/>
              <a:buNone/>
              <a:tabLst/>
              <a:defRPr/>
            </a:pPr>
            <a:r>
              <a:rPr lang="es-PE" sz="1200" i="1" dirty="0">
                <a:solidFill>
                  <a:srgbClr val="0154A0"/>
                </a:solidFill>
                <a:latin typeface="Calibri" panose="020F0502020204030204" pitchFamily="34" charset="0"/>
                <a:cs typeface="Calibri" panose="020F0502020204030204" pitchFamily="34" charset="0"/>
              </a:rPr>
              <a:t>En caso requiera consultar el expediente de este reclamo, usted podrá ingresar a la sección </a:t>
            </a:r>
            <a:r>
              <a:rPr lang="es-PE" sz="1200" b="1" i="1" dirty="0">
                <a:solidFill>
                  <a:srgbClr val="0154A0"/>
                </a:solidFill>
                <a:latin typeface="Calibri" panose="020F0502020204030204" pitchFamily="34" charset="0"/>
                <a:cs typeface="Calibri" panose="020F0502020204030204" pitchFamily="34" charset="0"/>
              </a:rPr>
              <a:t>Información a Abonados y Usuarios de nuestra web indicando el número del mismo y la clave XXXXX</a:t>
            </a:r>
            <a:r>
              <a:rPr lang="es-PE" sz="1200" i="1" dirty="0">
                <a:solidFill>
                  <a:srgbClr val="0154A0"/>
                </a:solidFill>
                <a:latin typeface="Calibri" panose="020F0502020204030204" pitchFamily="34" charset="0"/>
                <a:cs typeface="Calibri" panose="020F0502020204030204" pitchFamily="34" charset="0"/>
              </a:rPr>
              <a:t>. Recuerde que esta documentación estará disponible dentro de los próximos 3 días útiles”.</a:t>
            </a:r>
          </a:p>
          <a:p>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31</a:t>
            </a:fld>
            <a:endParaRPr lang="es-PE"/>
          </a:p>
        </p:txBody>
      </p:sp>
    </p:spTree>
    <p:extLst>
      <p:ext uri="{BB962C8B-B14F-4D97-AF65-F5344CB8AC3E}">
        <p14:creationId xmlns:p14="http://schemas.microsoft.com/office/powerpoint/2010/main" val="56932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Si, en primera instancia, no se ajusta temporalmente el Monto BSCS en el AMR por error en los sistemas (no retira el monto sea parcial o total) se debe ingresar un </a:t>
            </a:r>
            <a:r>
              <a:rPr lang="es-ES" sz="1200" b="1" kern="1200" dirty="0">
                <a:solidFill>
                  <a:schemeClr val="tx1"/>
                </a:solidFill>
                <a:effectLst/>
                <a:latin typeface="+mn-lt"/>
                <a:ea typeface="+mn-ea"/>
                <a:cs typeface="+mn-cs"/>
              </a:rPr>
              <a:t>CASO A MESA DE AYUDA. (NO SE DERIVA A FACT. SERVICIOS).</a:t>
            </a:r>
            <a:endParaRPr lang="es-ES" sz="1200" kern="1200" dirty="0">
              <a:solidFill>
                <a:schemeClr val="tx1"/>
              </a:solidFill>
              <a:effectLst/>
              <a:latin typeface="+mn-lt"/>
              <a:ea typeface="+mn-ea"/>
              <a:cs typeface="+mn-cs"/>
            </a:endParaRPr>
          </a:p>
          <a:p>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Mesa de Ayuda corregirá el registro y lo pasará a estado automático.</a:t>
            </a:r>
          </a:p>
          <a:p>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Los únicos casos en los cuales deben enviar a FACT SERVICIOS es en la </a:t>
            </a:r>
            <a:r>
              <a:rPr lang="es-ES" sz="1200" b="1" kern="1200" dirty="0">
                <a:solidFill>
                  <a:schemeClr val="tx1"/>
                </a:solidFill>
                <a:effectLst/>
                <a:latin typeface="+mn-lt"/>
                <a:ea typeface="+mn-ea"/>
                <a:cs typeface="+mn-cs"/>
              </a:rPr>
              <a:t>2da instancia y cuando éste inició manualmente (1ra instancia como manual)</a:t>
            </a:r>
            <a:r>
              <a:rPr lang="es-ES" sz="1200" kern="1200" dirty="0">
                <a:solidFill>
                  <a:schemeClr val="tx1"/>
                </a:solidFill>
                <a:effectLst/>
                <a:latin typeface="+mn-lt"/>
                <a:ea typeface="+mn-ea"/>
                <a:cs typeface="+mn-cs"/>
              </a:rPr>
              <a:t>, casos que poco a poco ya no deben presentarse.</a:t>
            </a:r>
          </a:p>
          <a:p>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33</a:t>
            </a:fld>
            <a:endParaRPr lang="es-PE"/>
          </a:p>
        </p:txBody>
      </p:sp>
    </p:spTree>
    <p:extLst>
      <p:ext uri="{BB962C8B-B14F-4D97-AF65-F5344CB8AC3E}">
        <p14:creationId xmlns:p14="http://schemas.microsoft.com/office/powerpoint/2010/main" val="295220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i="1" dirty="0">
                <a:solidFill>
                  <a:srgbClr val="0154A0"/>
                </a:solidFill>
                <a:latin typeface="Calibri" panose="020F0502020204030204" pitchFamily="34" charset="0"/>
                <a:cs typeface="Calibri" panose="020F0502020204030204" pitchFamily="34" charset="0"/>
              </a:rPr>
              <a:t>El ofrecimiento al usuario / abonado puede realizarlo_ </a:t>
            </a:r>
            <a:r>
              <a:rPr lang="es-PE" sz="1200" i="1" dirty="0">
                <a:solidFill>
                  <a:srgbClr val="FF6702"/>
                </a:solidFill>
                <a:latin typeface="Calibri" panose="020F0502020204030204" pitchFamily="34" charset="0"/>
                <a:cs typeface="Calibri" panose="020F0502020204030204" pitchFamily="34" charset="0"/>
              </a:rPr>
              <a:t>dentro del plazo de 05 días hábiles*.</a:t>
            </a:r>
          </a:p>
          <a:p>
            <a:pPr marL="285750" indent="-285750">
              <a:buFont typeface="Wingdings" panose="05000000000000000000" pitchFamily="2" charset="2"/>
              <a:buChar char="ü"/>
            </a:pPr>
            <a:r>
              <a:rPr lang="es-PE" sz="1200" i="1" dirty="0">
                <a:solidFill>
                  <a:srgbClr val="0154A0"/>
                </a:solidFill>
                <a:latin typeface="Calibri" panose="020F0502020204030204" pitchFamily="34" charset="0"/>
                <a:cs typeface="Calibri" panose="020F0502020204030204" pitchFamily="34" charset="0"/>
              </a:rPr>
              <a:t>Debe tener cancelado sus últimos tres recibos (sin incluir el último recibo_ </a:t>
            </a:r>
            <a:r>
              <a:rPr lang="es-PE" sz="1200" b="1" i="1" dirty="0">
                <a:solidFill>
                  <a:srgbClr val="0154A0"/>
                </a:solidFill>
                <a:latin typeface="Calibri" panose="020F0502020204030204" pitchFamily="34" charset="0"/>
                <a:cs typeface="Calibri" panose="020F0502020204030204" pitchFamily="34" charset="0"/>
              </a:rPr>
              <a:t>es decir los tres anteriores al presente).</a:t>
            </a:r>
          </a:p>
          <a:p>
            <a:pPr marL="285750" indent="-285750">
              <a:buFont typeface="Wingdings" panose="05000000000000000000" pitchFamily="2" charset="2"/>
              <a:buChar char="ü"/>
            </a:pPr>
            <a:r>
              <a:rPr lang="es-PE" sz="1200" i="1" dirty="0">
                <a:solidFill>
                  <a:srgbClr val="0154A0"/>
                </a:solidFill>
                <a:latin typeface="Calibri" panose="020F0502020204030204" pitchFamily="34" charset="0"/>
                <a:cs typeface="Calibri" panose="020F0502020204030204" pitchFamily="34" charset="0"/>
              </a:rPr>
              <a:t>El monto reclamado en el incidente inicial no debe ser mayor a 300.00 nuevos soles más IGV._ </a:t>
            </a:r>
            <a:r>
              <a:rPr lang="es-PE" sz="1200" i="1" dirty="0">
                <a:solidFill>
                  <a:srgbClr val="FF6702"/>
                </a:solidFill>
                <a:latin typeface="Calibri" panose="020F0502020204030204" pitchFamily="34" charset="0"/>
                <a:cs typeface="Calibri" panose="020F0502020204030204" pitchFamily="34" charset="0"/>
              </a:rPr>
              <a:t>(adjuntando autorización).</a:t>
            </a:r>
          </a:p>
          <a:p>
            <a:pPr marL="285750" indent="-285750">
              <a:buFont typeface="Wingdings" panose="05000000000000000000" pitchFamily="2" charset="2"/>
              <a:buChar char="ü"/>
            </a:pPr>
            <a:r>
              <a:rPr lang="es-PE" sz="1200" i="1" dirty="0">
                <a:solidFill>
                  <a:srgbClr val="0154A0"/>
                </a:solidFill>
                <a:latin typeface="Calibri" panose="020F0502020204030204" pitchFamily="34" charset="0"/>
                <a:cs typeface="Calibri" panose="020F0502020204030204" pitchFamily="34" charset="0"/>
              </a:rPr>
              <a:t>El reclamo inicial debe ser cerrado en la tienda utilizando el procedimiento de solución anticipada, es importante considerar que el cliente debe indicar de manera expresa la aceptación a la solución anticipada propuesta, se deberá dejar constancia de ella a través de la firma de un documento, y el mismo será exportado, junto con el formulario de apelación, en la opción documentos del portal.</a:t>
            </a:r>
          </a:p>
          <a:p>
            <a:pPr marL="285750" indent="-285750">
              <a:buFont typeface="Wingdings" panose="05000000000000000000" pitchFamily="2" charset="2"/>
              <a:buChar char="ü"/>
            </a:pPr>
            <a:r>
              <a:rPr lang="es-PE" sz="1200" i="1" dirty="0">
                <a:solidFill>
                  <a:srgbClr val="0154A0"/>
                </a:solidFill>
                <a:latin typeface="Calibri" panose="020F0502020204030204" pitchFamily="34" charset="0"/>
                <a:cs typeface="Calibri" panose="020F0502020204030204" pitchFamily="34" charset="0"/>
              </a:rPr>
              <a:t>No estamos obligados, en este caso, a elevar el expediente al TRASU ya que se está ofreciendo una solución anticipada con la finalidad de evitar la apelación.</a:t>
            </a:r>
          </a:p>
          <a:p>
            <a:endParaRPr lang="es-PE" dirty="0"/>
          </a:p>
        </p:txBody>
      </p:sp>
      <p:sp>
        <p:nvSpPr>
          <p:cNvPr id="4" name="Marcador de número de diapositiva 3"/>
          <p:cNvSpPr>
            <a:spLocks noGrp="1"/>
          </p:cNvSpPr>
          <p:nvPr>
            <p:ph type="sldNum" sz="quarter" idx="10"/>
          </p:nvPr>
        </p:nvSpPr>
        <p:spPr/>
        <p:txBody>
          <a:bodyPr/>
          <a:lstStyle/>
          <a:p>
            <a:fld id="{24CF035A-B05D-4A97-BDDB-897CC5B7BD86}" type="slidenum">
              <a:rPr lang="es-PE" smtClean="0"/>
              <a:t>40</a:t>
            </a:fld>
            <a:endParaRPr lang="es-PE"/>
          </a:p>
        </p:txBody>
      </p:sp>
    </p:spTree>
    <p:extLst>
      <p:ext uri="{BB962C8B-B14F-4D97-AF65-F5344CB8AC3E}">
        <p14:creationId xmlns:p14="http://schemas.microsoft.com/office/powerpoint/2010/main" val="3949057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y Tema">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718154"/>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sp>
        <p:nvSpPr>
          <p:cNvPr id="3" name="Subtítulo 2"/>
          <p:cNvSpPr>
            <a:spLocks noGrp="1"/>
          </p:cNvSpPr>
          <p:nvPr>
            <p:ph type="subTitle" idx="1" hasCustomPrompt="1"/>
          </p:nvPr>
        </p:nvSpPr>
        <p:spPr>
          <a:xfrm>
            <a:off x="4281713" y="3556000"/>
            <a:ext cx="7536213" cy="595774"/>
          </a:xfrm>
          <a:prstGeom prst="rect">
            <a:avLst/>
          </a:prstGeom>
        </p:spPr>
        <p:txBody>
          <a:bodyPr anchor="ctr">
            <a:normAutofit/>
          </a:bodyPr>
          <a:lstStyle>
            <a:lvl1pPr marL="0" indent="0" algn="ctr">
              <a:buNone/>
              <a:defRPr sz="4400" b="0">
                <a:solidFill>
                  <a:schemeClr val="tx1">
                    <a:lumMod val="65000"/>
                    <a:lumOff val="3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Tema</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226567526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999449"/>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296107981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ar y Tex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3" name="Marcador de contenido 2"/>
          <p:cNvSpPr>
            <a:spLocks noGrp="1"/>
          </p:cNvSpPr>
          <p:nvPr>
            <p:ph idx="1" hasCustomPrompt="1"/>
          </p:nvPr>
        </p:nvSpPr>
        <p:spPr>
          <a:xfrm>
            <a:off x="838200" y="1274082"/>
            <a:ext cx="10515600" cy="4351338"/>
          </a:xfrm>
          <a:prstGeom prst="rect">
            <a:avLst/>
          </a:prstGeom>
        </p:spPr>
        <p:txBody>
          <a:bodyPr/>
          <a:lstStyle>
            <a:lvl1pPr marL="0" indent="0">
              <a:buNone/>
              <a:defRPr sz="1800">
                <a:solidFill>
                  <a:srgbClr val="5856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Texto</a:t>
            </a:r>
            <a:endParaRPr lang="es-PE" dirty="0"/>
          </a:p>
        </p:txBody>
      </p:sp>
      <p:sp>
        <p:nvSpPr>
          <p:cNvPr id="6" name="Marcador de número de diapositiva 5"/>
          <p:cNvSpPr>
            <a:spLocks noGrp="1"/>
          </p:cNvSpPr>
          <p:nvPr>
            <p:ph type="sldNum" sz="quarter" idx="12"/>
          </p:nvPr>
        </p:nvSpPr>
        <p:spPr/>
        <p:txBody>
          <a:bodyPr/>
          <a:lstStyle/>
          <a:p>
            <a:fld id="{6FB91799-A107-423A-86EB-F058D660FB79}" type="slidenum">
              <a:rPr lang="es-PE" smtClean="0"/>
              <a:pPr/>
              <a:t>‹Nº›</a:t>
            </a:fld>
            <a:endParaRPr lang="es-PE" dirty="0"/>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92082417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ular">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6" name="Marcador de número de diapositiva 5"/>
          <p:cNvSpPr>
            <a:spLocks noGrp="1"/>
          </p:cNvSpPr>
          <p:nvPr>
            <p:ph type="sldNum" sz="quarter" idx="12"/>
          </p:nvPr>
        </p:nvSpPr>
        <p:spPr/>
        <p:txBody>
          <a:bodyPr/>
          <a:lstStyle/>
          <a:p>
            <a:fld id="{6FB91799-A107-423A-86EB-F058D660FB79}" type="slidenum">
              <a:rPr lang="es-PE" smtClean="0"/>
              <a:pPr/>
              <a:t>‹Nº›</a:t>
            </a:fld>
            <a:endParaRPr lang="es-PE" dirty="0"/>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418062056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bje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6FB91799-A107-423A-86EB-F058D660FB79}" type="slidenum">
              <a:rPr lang="es-PE" smtClean="0"/>
              <a:pPr/>
              <a:t>‹Nº›</a:t>
            </a:fld>
            <a:endParaRPr lang="es-PE" dirty="0"/>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166198972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6FB91799-A107-423A-86EB-F058D660FB79}" type="slidenum">
              <a:rPr lang="es-PE" smtClean="0"/>
              <a:pPr/>
              <a:t>‹Nº›</a:t>
            </a:fld>
            <a:endParaRPr lang="es-PE" dirty="0"/>
          </a:p>
        </p:txBody>
      </p:sp>
    </p:spTree>
    <p:extLst>
      <p:ext uri="{BB962C8B-B14F-4D97-AF65-F5344CB8AC3E}">
        <p14:creationId xmlns:p14="http://schemas.microsoft.com/office/powerpoint/2010/main" val="116597144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Diapositiva de título">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6FB91799-A107-423A-86EB-F058D660FB79}" type="slidenum">
              <a:rPr lang="es-PE" smtClean="0"/>
              <a:pPr/>
              <a:t>‹Nº›</a:t>
            </a:fld>
            <a:endParaRPr lang="es-PE" dirty="0"/>
          </a:p>
        </p:txBody>
      </p:sp>
    </p:spTree>
    <p:extLst>
      <p:ext uri="{BB962C8B-B14F-4D97-AF65-F5344CB8AC3E}">
        <p14:creationId xmlns:p14="http://schemas.microsoft.com/office/powerpoint/2010/main" val="364453242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94220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7" name="Marcador de número de diapositiva 5"/>
          <p:cNvSpPr>
            <a:spLocks noGrp="1"/>
          </p:cNvSpPr>
          <p:nvPr>
            <p:ph type="sldNum" sz="quarter" idx="12"/>
          </p:nvPr>
        </p:nvSpPr>
        <p:spPr>
          <a:xfrm>
            <a:off x="4724400" y="6537278"/>
            <a:ext cx="2743200" cy="252436"/>
          </a:xfrm>
        </p:spPr>
        <p:txBody>
          <a:bodyPr/>
          <a:lstStyle/>
          <a:p>
            <a:fld id="{6FB91799-A107-423A-86EB-F058D660FB79}" type="slidenum">
              <a:rPr lang="es-PE" smtClean="0"/>
              <a:pPr/>
              <a:t>‹Nº›</a:t>
            </a:fld>
            <a:endParaRPr lang="es-PE" dirty="0"/>
          </a:p>
        </p:txBody>
      </p:sp>
    </p:spTree>
    <p:extLst>
      <p:ext uri="{BB962C8B-B14F-4D97-AF65-F5344CB8AC3E}">
        <p14:creationId xmlns:p14="http://schemas.microsoft.com/office/powerpoint/2010/main" val="673574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4724400" y="6560456"/>
            <a:ext cx="2743200" cy="233589"/>
          </a:xfrm>
          <a:prstGeom prst="rect">
            <a:avLst/>
          </a:prstGeom>
        </p:spPr>
        <p:txBody>
          <a:bodyPr vert="horz" lIns="91440" tIns="45720" rIns="91440" bIns="45720" rtlCol="0" anchor="ctr"/>
          <a:lstStyle>
            <a:lvl1pPr algn="ctr">
              <a:defRPr sz="1400" b="1" i="1">
                <a:solidFill>
                  <a:schemeClr val="bg1"/>
                </a:solidFill>
              </a:defRPr>
            </a:lvl1pPr>
          </a:lstStyle>
          <a:p>
            <a:fld id="{6FB91799-A107-423A-86EB-F058D660FB79}" type="slidenum">
              <a:rPr lang="es-PE" smtClean="0"/>
              <a:pPr/>
              <a:t>‹Nº›</a:t>
            </a:fld>
            <a:endParaRPr lang="es-PE" dirty="0"/>
          </a:p>
        </p:txBody>
      </p:sp>
    </p:spTree>
    <p:extLst>
      <p:ext uri="{BB962C8B-B14F-4D97-AF65-F5344CB8AC3E}">
        <p14:creationId xmlns:p14="http://schemas.microsoft.com/office/powerpoint/2010/main" val="10890273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9.wdp"/><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11.wdp"/><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13.wdp"/><Relationship Id="rId5" Type="http://schemas.openxmlformats.org/officeDocument/2006/relationships/image" Target="../media/image50.png"/><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0.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png"/><Relationship Id="rId1" Type="http://schemas.openxmlformats.org/officeDocument/2006/relationships/slideLayout" Target="../slideLayouts/slideLayout4.xml"/><Relationship Id="rId4" Type="http://schemas.microsoft.com/office/2007/relationships/hdphoto" Target="../media/hdphoto15.wdp"/></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jpg"/><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17.wdp"/></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2.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a:xfrm>
            <a:off x="935640" y="6492875"/>
            <a:ext cx="1059543" cy="365125"/>
          </a:xfrm>
        </p:spPr>
        <p:txBody>
          <a:bodyPr/>
          <a:lstStyle/>
          <a:p>
            <a:r>
              <a:rPr lang="es-PE" dirty="0"/>
              <a:t> </a:t>
            </a:r>
            <a:fld id="{6FB91799-A107-423A-86EB-F058D660FB79}" type="slidenum">
              <a:rPr lang="es-PE" smtClean="0"/>
              <a:pPr/>
              <a:t>1</a:t>
            </a:fld>
            <a:endParaRPr lang="es-PE" dirty="0"/>
          </a:p>
        </p:txBody>
      </p:sp>
      <p:sp>
        <p:nvSpPr>
          <p:cNvPr id="5" name="Marcador de pie de página 4"/>
          <p:cNvSpPr>
            <a:spLocks noGrp="1"/>
          </p:cNvSpPr>
          <p:nvPr>
            <p:ph type="ftr" sz="quarter" idx="4294967295"/>
          </p:nvPr>
        </p:nvSpPr>
        <p:spPr>
          <a:xfrm>
            <a:off x="0" y="6553200"/>
            <a:ext cx="4114800" cy="365125"/>
          </a:xfrm>
        </p:spPr>
        <p:txBody>
          <a:bodyPr/>
          <a:lstStyle/>
          <a:p>
            <a:r>
              <a:rPr lang="es-PE"/>
              <a:t>Entrenamiento Mercado Personas</a:t>
            </a:r>
            <a:endParaRPr lang="es-PE" dirty="0"/>
          </a:p>
        </p:txBody>
      </p:sp>
      <p:pic>
        <p:nvPicPr>
          <p:cNvPr id="8" name="Imagen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9" name="CuadroTexto 8"/>
          <p:cNvSpPr txBox="1"/>
          <p:nvPr/>
        </p:nvSpPr>
        <p:spPr>
          <a:xfrm>
            <a:off x="185530" y="2767279"/>
            <a:ext cx="4669483" cy="1323439"/>
          </a:xfrm>
          <a:prstGeom prst="rect">
            <a:avLst/>
          </a:prstGeom>
          <a:noFill/>
        </p:spPr>
        <p:txBody>
          <a:bodyPr wrap="none" rtlCol="0">
            <a:spAutoFit/>
          </a:bodyPr>
          <a:lstStyle/>
          <a:p>
            <a:r>
              <a:rPr lang="es-PE" sz="80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Reclamos_</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5289" y="5478903"/>
            <a:ext cx="3084871" cy="1257085"/>
          </a:xfrm>
          <a:prstGeom prst="rect">
            <a:avLst/>
          </a:prstGeom>
          <a:effectLst>
            <a:outerShdw blurRad="50800" dist="25400" dir="2700000" algn="tl" rotWithShape="0">
              <a:prstClr val="black">
                <a:alpha val="75000"/>
              </a:prstClr>
            </a:outerShdw>
          </a:effectLst>
        </p:spPr>
      </p:pic>
    </p:spTree>
    <p:extLst>
      <p:ext uri="{BB962C8B-B14F-4D97-AF65-F5344CB8AC3E}">
        <p14:creationId xmlns:p14="http://schemas.microsoft.com/office/powerpoint/2010/main" val="3219210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10</a:t>
            </a:fld>
            <a:endParaRPr lang="es-PE" dirty="0"/>
          </a:p>
        </p:txBody>
      </p:sp>
      <p:pic>
        <p:nvPicPr>
          <p:cNvPr id="6" name="Imagen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7080881" y="1457739"/>
            <a:ext cx="4996069" cy="4996069"/>
          </a:xfrm>
          <a:prstGeom prst="rect">
            <a:avLst/>
          </a:prstGeom>
        </p:spPr>
      </p:pic>
      <p:sp>
        <p:nvSpPr>
          <p:cNvPr id="7" name="Rectángulo 6"/>
          <p:cNvSpPr/>
          <p:nvPr/>
        </p:nvSpPr>
        <p:spPr>
          <a:xfrm>
            <a:off x="1728512" y="2607969"/>
            <a:ext cx="5242131" cy="1200329"/>
          </a:xfrm>
          <a:prstGeom prst="rect">
            <a:avLst/>
          </a:prstGeom>
        </p:spPr>
        <p:txBody>
          <a:bodyPr wrap="square">
            <a:spAutoFit/>
          </a:bodyPr>
          <a:lstStyle/>
          <a:p>
            <a:pPr algn="just"/>
            <a:r>
              <a:rPr lang="es-PE" dirty="0">
                <a:solidFill>
                  <a:srgbClr val="4D4D4D"/>
                </a:solidFill>
                <a:latin typeface="Calibri" panose="020F0502020204030204" pitchFamily="34" charset="0"/>
                <a:cs typeface="Calibri" panose="020F0502020204030204" pitchFamily="34" charset="0"/>
              </a:rPr>
              <a:t>Cuando el usuario o abonado considera que se le ha suspendido su servicio injustificadamente o no se sigue el procedimiento establecido para esta suspensión.</a:t>
            </a:r>
          </a:p>
        </p:txBody>
      </p:sp>
      <p:sp>
        <p:nvSpPr>
          <p:cNvPr id="8" name="Rectángulo 7"/>
          <p:cNvSpPr/>
          <p:nvPr/>
        </p:nvSpPr>
        <p:spPr>
          <a:xfrm>
            <a:off x="1728512" y="1893707"/>
            <a:ext cx="5018652" cy="461665"/>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Suspensión o corte del servicio_</a:t>
            </a:r>
          </a:p>
        </p:txBody>
      </p:sp>
      <p:pic>
        <p:nvPicPr>
          <p:cNvPr id="9" name="Picture 6" descr="https://upload.wikimedia.org/wikipedia/commons/thumb/5/50/Yes_Check_Circle.svg/2000px-Yes_Check_Cir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014" y="1937353"/>
            <a:ext cx="374374" cy="3743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3009284671"/>
              </p:ext>
            </p:extLst>
          </p:nvPr>
        </p:nvGraphicFramePr>
        <p:xfrm>
          <a:off x="1691388" y="4358507"/>
          <a:ext cx="5637063" cy="1509022"/>
        </p:xfrm>
        <a:graphic>
          <a:graphicData uri="http://schemas.openxmlformats.org/drawingml/2006/table">
            <a:tbl>
              <a:tblPr firstRow="1" bandRow="1">
                <a:tableStyleId>{17292A2E-F333-43FB-9621-5CBBE7FDCDCB}</a:tableStyleId>
              </a:tblPr>
              <a:tblGrid>
                <a:gridCol w="1879021">
                  <a:extLst>
                    <a:ext uri="{9D8B030D-6E8A-4147-A177-3AD203B41FA5}">
                      <a16:colId xmlns:a16="http://schemas.microsoft.com/office/drawing/2014/main" val="2456515009"/>
                    </a:ext>
                  </a:extLst>
                </a:gridCol>
                <a:gridCol w="1879021">
                  <a:extLst>
                    <a:ext uri="{9D8B030D-6E8A-4147-A177-3AD203B41FA5}">
                      <a16:colId xmlns:a16="http://schemas.microsoft.com/office/drawing/2014/main" val="538213621"/>
                    </a:ext>
                  </a:extLst>
                </a:gridCol>
                <a:gridCol w="1879021">
                  <a:extLst>
                    <a:ext uri="{9D8B030D-6E8A-4147-A177-3AD203B41FA5}">
                      <a16:colId xmlns:a16="http://schemas.microsoft.com/office/drawing/2014/main" val="142385533"/>
                    </a:ext>
                  </a:extLst>
                </a:gridCol>
              </a:tblGrid>
              <a:tr h="607768">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406872152"/>
                  </a:ext>
                </a:extLst>
              </a:tr>
              <a:tr h="901254">
                <a:tc>
                  <a:txBody>
                    <a:bodyPr/>
                    <a:lstStyle/>
                    <a:p>
                      <a:pPr algn="ctr"/>
                      <a:r>
                        <a:rPr lang="es-PE" sz="1400" dirty="0">
                          <a:latin typeface="Calibri" panose="020F0502020204030204" pitchFamily="34" charset="0"/>
                          <a:cs typeface="Calibri" panose="020F0502020204030204" pitchFamily="34" charset="0"/>
                        </a:rPr>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8367006"/>
                  </a:ext>
                </a:extLst>
              </a:tr>
            </a:tbl>
          </a:graphicData>
        </a:graphic>
      </p:graphicFrame>
    </p:spTree>
    <p:extLst>
      <p:ext uri="{BB962C8B-B14F-4D97-AF65-F5344CB8AC3E}">
        <p14:creationId xmlns:p14="http://schemas.microsoft.com/office/powerpoint/2010/main" val="1480346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11</a:t>
            </a:fld>
            <a:endParaRPr lang="es-PE" dirty="0"/>
          </a:p>
        </p:txBody>
      </p:sp>
      <p:sp>
        <p:nvSpPr>
          <p:cNvPr id="5" name="Rectángulo 4"/>
          <p:cNvSpPr/>
          <p:nvPr/>
        </p:nvSpPr>
        <p:spPr>
          <a:xfrm>
            <a:off x="1715260" y="1641916"/>
            <a:ext cx="4620176" cy="461665"/>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Traslado del servicio_</a:t>
            </a:r>
          </a:p>
        </p:txBody>
      </p:sp>
      <p:pic>
        <p:nvPicPr>
          <p:cNvPr id="6"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3762" y="1685562"/>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715260" y="2297178"/>
            <a:ext cx="5830958" cy="1923604"/>
          </a:xfrm>
          <a:prstGeom prst="rect">
            <a:avLst/>
          </a:prstGeom>
        </p:spPr>
        <p:txBody>
          <a:bodyPr wrap="square">
            <a:spAutoFit/>
          </a:bodyPr>
          <a:lstStyle/>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Ante el incumplimiento o demora de efectuar el traslado en la fecha en que se hubiera comprometido la empresa operadora con el cliente o por estar en desacuerdo con la solicitud de traslado.</a:t>
            </a:r>
            <a:br>
              <a:rPr lang="es-PE" sz="1700" dirty="0">
                <a:solidFill>
                  <a:srgbClr val="4D4D4D"/>
                </a:solidFill>
                <a:latin typeface="Calibri" panose="020F0502020204030204" pitchFamily="34" charset="0"/>
                <a:cs typeface="Calibri" panose="020F0502020204030204" pitchFamily="34" charset="0"/>
              </a:rPr>
            </a:br>
            <a:endParaRPr lang="es-PE" sz="1700" dirty="0">
              <a:solidFill>
                <a:srgbClr val="4D4D4D"/>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Cuando no se brinda respuesta alguna del estado de la transferencia (si procede o no). </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940" y="1400455"/>
            <a:ext cx="2921601" cy="4699578"/>
          </a:xfrm>
          <a:prstGeom prst="rect">
            <a:avLst/>
          </a:prstGeom>
        </p:spPr>
      </p:pic>
      <p:graphicFrame>
        <p:nvGraphicFramePr>
          <p:cNvPr id="10" name="Tabla 9"/>
          <p:cNvGraphicFramePr>
            <a:graphicFrameLocks noGrp="1"/>
          </p:cNvGraphicFramePr>
          <p:nvPr>
            <p:extLst>
              <p:ext uri="{D42A27DB-BD31-4B8C-83A1-F6EECF244321}">
                <p14:modId xmlns:p14="http://schemas.microsoft.com/office/powerpoint/2010/main" val="1724301061"/>
              </p:ext>
            </p:extLst>
          </p:nvPr>
        </p:nvGraphicFramePr>
        <p:xfrm>
          <a:off x="2006262" y="4462730"/>
          <a:ext cx="6024555" cy="1460992"/>
        </p:xfrm>
        <a:graphic>
          <a:graphicData uri="http://schemas.openxmlformats.org/drawingml/2006/table">
            <a:tbl>
              <a:tblPr firstRow="1" bandRow="1">
                <a:tableStyleId>{17292A2E-F333-43FB-9621-5CBBE7FDCDCB}</a:tableStyleId>
              </a:tblPr>
              <a:tblGrid>
                <a:gridCol w="2008185">
                  <a:extLst>
                    <a:ext uri="{9D8B030D-6E8A-4147-A177-3AD203B41FA5}">
                      <a16:colId xmlns:a16="http://schemas.microsoft.com/office/drawing/2014/main" val="3521782590"/>
                    </a:ext>
                  </a:extLst>
                </a:gridCol>
                <a:gridCol w="2008185">
                  <a:extLst>
                    <a:ext uri="{9D8B030D-6E8A-4147-A177-3AD203B41FA5}">
                      <a16:colId xmlns:a16="http://schemas.microsoft.com/office/drawing/2014/main" val="511926815"/>
                    </a:ext>
                  </a:extLst>
                </a:gridCol>
                <a:gridCol w="2008185">
                  <a:extLst>
                    <a:ext uri="{9D8B030D-6E8A-4147-A177-3AD203B41FA5}">
                      <a16:colId xmlns:a16="http://schemas.microsoft.com/office/drawing/2014/main" val="1455035971"/>
                    </a:ext>
                  </a:extLst>
                </a:gridCol>
              </a:tblGrid>
              <a:tr h="588424">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75870374"/>
                  </a:ext>
                </a:extLst>
              </a:tr>
              <a:tr h="872568">
                <a:tc>
                  <a:txBody>
                    <a:bodyPr/>
                    <a:lstStyle/>
                    <a:p>
                      <a:pPr algn="ctr"/>
                      <a:r>
                        <a:rPr lang="es-PE" sz="1400" dirty="0">
                          <a:latin typeface="Calibri" panose="020F0502020204030204" pitchFamily="34" charset="0"/>
                          <a:cs typeface="Calibri" panose="020F0502020204030204" pitchFamily="34" charset="0"/>
                        </a:rPr>
                        <a:t>15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90007452"/>
                  </a:ext>
                </a:extLst>
              </a:tr>
            </a:tbl>
          </a:graphicData>
        </a:graphic>
      </p:graphicFrame>
    </p:spTree>
    <p:extLst>
      <p:ext uri="{BB962C8B-B14F-4D97-AF65-F5344CB8AC3E}">
        <p14:creationId xmlns:p14="http://schemas.microsoft.com/office/powerpoint/2010/main" val="2888138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12</a:t>
            </a:fld>
            <a:endParaRPr lang="es-PE" dirty="0"/>
          </a:p>
        </p:txBody>
      </p:sp>
      <p:sp>
        <p:nvSpPr>
          <p:cNvPr id="5" name="Rectángulo 4"/>
          <p:cNvSpPr/>
          <p:nvPr/>
        </p:nvSpPr>
        <p:spPr>
          <a:xfrm>
            <a:off x="1709529" y="1546534"/>
            <a:ext cx="9077739" cy="830997"/>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Calidad e idoneidad de la prestación del servicio incluyendo Veracidad de la Información brindada a los usuarios_</a:t>
            </a:r>
          </a:p>
        </p:txBody>
      </p:sp>
      <p:pic>
        <p:nvPicPr>
          <p:cNvPr id="6"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057" y="1597167"/>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709529" y="2636501"/>
            <a:ext cx="6096000" cy="1138773"/>
          </a:xfrm>
          <a:prstGeom prst="rect">
            <a:avLst/>
          </a:prstGeom>
        </p:spPr>
        <p:txBody>
          <a:bodyPr>
            <a:spAutoFit/>
          </a:bodyPr>
          <a:lstStyle/>
          <a:p>
            <a:pPr marL="285750" indent="-285750">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Surge por problemas de un inadecuado funcionamiento de la red (ruido, interferencia, etc.).</a:t>
            </a:r>
            <a:br>
              <a:rPr lang="es-PE" sz="1700" dirty="0">
                <a:solidFill>
                  <a:srgbClr val="4D4D4D"/>
                </a:solidFill>
                <a:latin typeface="Calibri" panose="020F0502020204030204" pitchFamily="34" charset="0"/>
                <a:cs typeface="Calibri" panose="020F0502020204030204" pitchFamily="34" charset="0"/>
              </a:rPr>
            </a:br>
            <a:endParaRPr lang="es-PE" sz="1700"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Incumplimiento de brindar información veraz del servicio. </a:t>
            </a:r>
          </a:p>
        </p:txBody>
      </p:sp>
      <p:graphicFrame>
        <p:nvGraphicFramePr>
          <p:cNvPr id="8" name="Tabla 7"/>
          <p:cNvGraphicFramePr>
            <a:graphicFrameLocks noGrp="1"/>
          </p:cNvGraphicFramePr>
          <p:nvPr>
            <p:extLst>
              <p:ext uri="{D42A27DB-BD31-4B8C-83A1-F6EECF244321}">
                <p14:modId xmlns:p14="http://schemas.microsoft.com/office/powerpoint/2010/main" val="547417773"/>
              </p:ext>
            </p:extLst>
          </p:nvPr>
        </p:nvGraphicFramePr>
        <p:xfrm>
          <a:off x="1709530" y="4165518"/>
          <a:ext cx="9077739" cy="2030482"/>
        </p:xfrm>
        <a:graphic>
          <a:graphicData uri="http://schemas.openxmlformats.org/drawingml/2006/table">
            <a:tbl>
              <a:tblPr firstRow="1" bandRow="1">
                <a:tableStyleId>{17292A2E-F333-43FB-9621-5CBBE7FDCDCB}</a:tableStyleId>
              </a:tblPr>
              <a:tblGrid>
                <a:gridCol w="3854539">
                  <a:extLst>
                    <a:ext uri="{9D8B030D-6E8A-4147-A177-3AD203B41FA5}">
                      <a16:colId xmlns:a16="http://schemas.microsoft.com/office/drawing/2014/main" val="2202876806"/>
                    </a:ext>
                  </a:extLst>
                </a:gridCol>
                <a:gridCol w="1104968">
                  <a:extLst>
                    <a:ext uri="{9D8B030D-6E8A-4147-A177-3AD203B41FA5}">
                      <a16:colId xmlns:a16="http://schemas.microsoft.com/office/drawing/2014/main" val="4057915001"/>
                    </a:ext>
                  </a:extLst>
                </a:gridCol>
                <a:gridCol w="1621470">
                  <a:extLst>
                    <a:ext uri="{9D8B030D-6E8A-4147-A177-3AD203B41FA5}">
                      <a16:colId xmlns:a16="http://schemas.microsoft.com/office/drawing/2014/main" val="2420329967"/>
                    </a:ext>
                  </a:extLst>
                </a:gridCol>
                <a:gridCol w="2496762">
                  <a:extLst>
                    <a:ext uri="{9D8B030D-6E8A-4147-A177-3AD203B41FA5}">
                      <a16:colId xmlns:a16="http://schemas.microsoft.com/office/drawing/2014/main" val="2842386327"/>
                    </a:ext>
                  </a:extLst>
                </a:gridCol>
              </a:tblGrid>
              <a:tr h="269638">
                <a:tc>
                  <a:txBody>
                    <a:bodyPr/>
                    <a:lstStyle/>
                    <a:p>
                      <a:pPr algn="ctr"/>
                      <a:r>
                        <a:rPr lang="es-PE" sz="1400" dirty="0">
                          <a:latin typeface="Calibri" panose="020F0502020204030204" pitchFamily="34" charset="0"/>
                          <a:cs typeface="Calibri" panose="020F0502020204030204" pitchFamily="34" charset="0"/>
                        </a:rPr>
                        <a:t>Materia</a:t>
                      </a:r>
                      <a:endParaRPr lang="es-PE" sz="14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Plazo</a:t>
                      </a:r>
                      <a:endParaRPr lang="es-PE" sz="1400" i="1" dirty="0">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Notificación</a:t>
                      </a:r>
                      <a:endParaRPr lang="es-PE" sz="1400" i="1" dirty="0">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Envío</a:t>
                      </a:r>
                      <a:r>
                        <a:rPr lang="es-PE" sz="1400" baseline="0" dirty="0">
                          <a:latin typeface="Calibri" panose="020F0502020204030204" pitchFamily="34" charset="0"/>
                          <a:cs typeface="Calibri" panose="020F0502020204030204" pitchFamily="34" charset="0"/>
                        </a:rPr>
                        <a:t> al Inbox</a:t>
                      </a:r>
                      <a:endParaRPr lang="es-PE" sz="14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64011562"/>
                  </a:ext>
                </a:extLst>
              </a:tr>
              <a:tr h="404457">
                <a:tc>
                  <a:txBody>
                    <a:bodyPr/>
                    <a:lstStyle/>
                    <a:p>
                      <a:pPr algn="l"/>
                      <a:r>
                        <a:rPr lang="es-PE" sz="1400" dirty="0">
                          <a:latin typeface="Calibri" panose="020F0502020204030204" pitchFamily="34" charset="0"/>
                          <a:cs typeface="Calibri" panose="020F0502020204030204" pitchFamily="34" charset="0"/>
                        </a:rPr>
                        <a:t>Falla de señal_</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03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05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Reclamos Ext Per</a:t>
                      </a:r>
                      <a:endParaRPr lang="es-PE" sz="14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65944586"/>
                  </a:ext>
                </a:extLst>
              </a:tr>
              <a:tr h="458384">
                <a:tc>
                  <a:txBody>
                    <a:bodyPr/>
                    <a:lstStyle/>
                    <a:p>
                      <a:pPr algn="l"/>
                      <a:r>
                        <a:rPr lang="es-PE" sz="1400" dirty="0">
                          <a:latin typeface="Calibri" panose="020F0502020204030204" pitchFamily="34" charset="0"/>
                          <a:cs typeface="Calibri" panose="020F0502020204030204" pitchFamily="34" charset="0"/>
                        </a:rPr>
                        <a:t>Falla de servicio (todos</a:t>
                      </a:r>
                      <a:r>
                        <a:rPr lang="es-PE" sz="1400" baseline="0" dirty="0">
                          <a:latin typeface="Calibri" panose="020F0502020204030204" pitchFamily="34" charset="0"/>
                          <a:cs typeface="Calibri" panose="020F0502020204030204" pitchFamily="34" charset="0"/>
                        </a:rPr>
                        <a:t> los servicios)_</a:t>
                      </a:r>
                      <a:endParaRPr lang="es-PE" sz="1400" b="1" i="1" dirty="0">
                        <a:solidFill>
                          <a:srgbClr val="FF6702"/>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03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05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Reclamos Ext Per</a:t>
                      </a:r>
                      <a:endParaRPr lang="es-PE" sz="14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747228775"/>
                  </a:ext>
                </a:extLst>
              </a:tr>
              <a:tr h="458384">
                <a:tc>
                  <a:txBody>
                    <a:bodyPr/>
                    <a:lstStyle/>
                    <a:p>
                      <a:pPr algn="l"/>
                      <a:r>
                        <a:rPr lang="es-PE" sz="1400" dirty="0">
                          <a:latin typeface="Calibri" panose="020F0502020204030204" pitchFamily="34" charset="0"/>
                          <a:cs typeface="Calibri" panose="020F0502020204030204" pitchFamily="34" charset="0"/>
                        </a:rPr>
                        <a:t>Falta de entrega</a:t>
                      </a:r>
                      <a:r>
                        <a:rPr lang="es-PE" sz="1400" baseline="0" dirty="0">
                          <a:latin typeface="Calibri" panose="020F0502020204030204" pitchFamily="34" charset="0"/>
                          <a:cs typeface="Calibri" panose="020F0502020204030204" pitchFamily="34" charset="0"/>
                        </a:rPr>
                        <a:t> y</a:t>
                      </a:r>
                      <a:r>
                        <a:rPr lang="es-PE" sz="1400" dirty="0">
                          <a:latin typeface="Calibri" panose="020F0502020204030204" pitchFamily="34" charset="0"/>
                          <a:cs typeface="Calibri" panose="020F0502020204030204" pitchFamily="34" charset="0"/>
                        </a:rPr>
                        <a:t>/o entrega tardía del recibo_</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03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05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Reclamos Ext Per</a:t>
                      </a:r>
                      <a:endParaRPr lang="es-PE" sz="14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850167089"/>
                  </a:ext>
                </a:extLst>
              </a:tr>
              <a:tr h="404457">
                <a:tc>
                  <a:txBody>
                    <a:bodyPr/>
                    <a:lstStyle/>
                    <a:p>
                      <a:pPr algn="l"/>
                      <a:r>
                        <a:rPr lang="es-PE" sz="1400" dirty="0">
                          <a:latin typeface="Calibri" panose="020F0502020204030204" pitchFamily="34" charset="0"/>
                          <a:cs typeface="Calibri" panose="020F0502020204030204" pitchFamily="34" charset="0"/>
                        </a:rPr>
                        <a:t>Veracidad en la información_</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03 días</a:t>
                      </a:r>
                      <a:r>
                        <a:rPr lang="es-PE" sz="1200" baseline="0" dirty="0">
                          <a:latin typeface="Calibri" panose="020F0502020204030204" pitchFamily="34" charset="0"/>
                          <a:cs typeface="Calibri" panose="020F0502020204030204" pitchFamily="34" charset="0"/>
                        </a:rPr>
                        <a:t>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200" dirty="0">
                          <a:latin typeface="Calibri" panose="020F0502020204030204" pitchFamily="34" charset="0"/>
                          <a:cs typeface="Calibri" panose="020F0502020204030204" pitchFamily="34" charset="0"/>
                        </a:rPr>
                        <a:t>05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Reclamos Ext Per</a:t>
                      </a:r>
                      <a:endParaRPr lang="es-PE" sz="14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297716575"/>
                  </a:ext>
                </a:extLst>
              </a:tr>
            </a:tbl>
          </a:graphicData>
        </a:graphic>
      </p:graphicFrame>
      <p:pic>
        <p:nvPicPr>
          <p:cNvPr id="9" name="Imagen 8"/>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8309113" y="2538096"/>
            <a:ext cx="2345635" cy="1528662"/>
          </a:xfrm>
          <a:prstGeom prst="rect">
            <a:avLst/>
          </a:prstGeom>
        </p:spPr>
      </p:pic>
    </p:spTree>
    <p:extLst>
      <p:ext uri="{BB962C8B-B14F-4D97-AF65-F5344CB8AC3E}">
        <p14:creationId xmlns:p14="http://schemas.microsoft.com/office/powerpoint/2010/main" val="201375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8066652" y="3093798"/>
            <a:ext cx="3479815" cy="3479815"/>
          </a:xfrm>
          <a:prstGeom prst="round2DiagRect">
            <a:avLst>
              <a:gd name="adj1" fmla="val 25150"/>
              <a:gd name="adj2" fmla="val 0"/>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13</a:t>
            </a:fld>
            <a:endParaRPr lang="es-PE" dirty="0"/>
          </a:p>
        </p:txBody>
      </p:sp>
      <p:sp>
        <p:nvSpPr>
          <p:cNvPr id="5" name="Rectángulo 4"/>
          <p:cNvSpPr/>
          <p:nvPr/>
        </p:nvSpPr>
        <p:spPr>
          <a:xfrm>
            <a:off x="1768268" y="1426173"/>
            <a:ext cx="4620176" cy="461665"/>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Servicio prepago_</a:t>
            </a:r>
          </a:p>
        </p:txBody>
      </p:sp>
      <p:pic>
        <p:nvPicPr>
          <p:cNvPr id="6" name="Picture 6" descr="https://upload.wikimedia.org/wikipedia/commons/thumb/5/50/Yes_Check_Circle.svg/2000px-Yes_Check_Circl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770" y="1469819"/>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768268" y="2037271"/>
            <a:ext cx="7455244" cy="646331"/>
          </a:xfrm>
          <a:prstGeom prst="rect">
            <a:avLst/>
          </a:prstGeom>
        </p:spPr>
        <p:txBody>
          <a:bodyPr wrap="square">
            <a:spAutoFit/>
          </a:bodyPr>
          <a:lstStyle/>
          <a:p>
            <a:r>
              <a:rPr lang="es-PE" dirty="0">
                <a:solidFill>
                  <a:srgbClr val="4D4D4D"/>
                </a:solidFill>
                <a:latin typeface="Calibri" panose="020F0502020204030204" pitchFamily="34" charset="0"/>
                <a:cs typeface="Calibri" panose="020F0502020204030204" pitchFamily="34" charset="0"/>
              </a:rPr>
              <a:t>Problemas derivados de la prestación de servicios mediante tarjetas prepago; tales como: habilitación del servicio, el crédito otorgado, entre otros.</a:t>
            </a:r>
          </a:p>
        </p:txBody>
      </p:sp>
      <p:sp>
        <p:nvSpPr>
          <p:cNvPr id="9" name="CuadroTexto 8"/>
          <p:cNvSpPr txBox="1"/>
          <p:nvPr/>
        </p:nvSpPr>
        <p:spPr>
          <a:xfrm>
            <a:off x="2677172" y="4296888"/>
            <a:ext cx="1993431" cy="400110"/>
          </a:xfrm>
          <a:prstGeom prst="rect">
            <a:avLst/>
          </a:prstGeom>
          <a:noFill/>
        </p:spPr>
        <p:txBody>
          <a:bodyPr wrap="none" rtlCol="0">
            <a:spAutoFit/>
          </a:bodyPr>
          <a:lstStyle/>
          <a:p>
            <a:r>
              <a:rPr lang="es-PE" sz="2000" i="1" dirty="0">
                <a:solidFill>
                  <a:schemeClr val="tx1">
                    <a:lumMod val="65000"/>
                    <a:lumOff val="35000"/>
                  </a:schemeClr>
                </a:solidFill>
                <a:latin typeface="Calibri" panose="020F0502020204030204" pitchFamily="34" charset="0"/>
                <a:cs typeface="Calibri" panose="020F0502020204030204" pitchFamily="34" charset="0"/>
              </a:rPr>
              <a:t>Tarjetas Prepago.</a:t>
            </a:r>
          </a:p>
        </p:txBody>
      </p:sp>
      <p:sp>
        <p:nvSpPr>
          <p:cNvPr id="10" name="CuadroTexto 9"/>
          <p:cNvSpPr txBox="1"/>
          <p:nvPr/>
        </p:nvSpPr>
        <p:spPr>
          <a:xfrm>
            <a:off x="2677172" y="4848164"/>
            <a:ext cx="3696846" cy="400110"/>
          </a:xfrm>
          <a:prstGeom prst="rect">
            <a:avLst/>
          </a:prstGeom>
          <a:noFill/>
        </p:spPr>
        <p:txBody>
          <a:bodyPr wrap="none" rtlCol="0">
            <a:spAutoFit/>
          </a:bodyPr>
          <a:lstStyle/>
          <a:p>
            <a:r>
              <a:rPr lang="es-PE" sz="2000" i="1" dirty="0">
                <a:solidFill>
                  <a:schemeClr val="tx1">
                    <a:lumMod val="65000"/>
                    <a:lumOff val="35000"/>
                  </a:schemeClr>
                </a:solidFill>
                <a:latin typeface="Calibri" panose="020F0502020204030204" pitchFamily="34" charset="0"/>
                <a:cs typeface="Calibri" panose="020F0502020204030204" pitchFamily="34" charset="0"/>
              </a:rPr>
              <a:t>Desactivación por </a:t>
            </a:r>
            <a:r>
              <a:rPr lang="es-PE" sz="2000" i="1" dirty="0" err="1">
                <a:solidFill>
                  <a:schemeClr val="tx1">
                    <a:lumMod val="65000"/>
                    <a:lumOff val="35000"/>
                  </a:schemeClr>
                </a:solidFill>
                <a:latin typeface="Calibri" panose="020F0502020204030204" pitchFamily="34" charset="0"/>
                <a:cs typeface="Calibri" panose="020F0502020204030204" pitchFamily="34" charset="0"/>
              </a:rPr>
              <a:t>Churn</a:t>
            </a:r>
            <a:r>
              <a:rPr lang="es-PE" sz="2000" i="1" dirty="0">
                <a:solidFill>
                  <a:schemeClr val="tx1">
                    <a:lumMod val="65000"/>
                    <a:lumOff val="35000"/>
                  </a:schemeClr>
                </a:solidFill>
                <a:latin typeface="Calibri" panose="020F0502020204030204" pitchFamily="34" charset="0"/>
                <a:cs typeface="Calibri" panose="020F0502020204030204" pitchFamily="34" charset="0"/>
              </a:rPr>
              <a:t> Prepago.</a:t>
            </a:r>
          </a:p>
        </p:txBody>
      </p:sp>
      <p:sp>
        <p:nvSpPr>
          <p:cNvPr id="11" name="CuadroTexto 10"/>
          <p:cNvSpPr txBox="1"/>
          <p:nvPr/>
        </p:nvSpPr>
        <p:spPr>
          <a:xfrm>
            <a:off x="2677172" y="5462492"/>
            <a:ext cx="1575816" cy="400110"/>
          </a:xfrm>
          <a:prstGeom prst="rect">
            <a:avLst/>
          </a:prstGeom>
          <a:noFill/>
        </p:spPr>
        <p:txBody>
          <a:bodyPr wrap="none" rtlCol="0">
            <a:spAutoFit/>
          </a:bodyPr>
          <a:lstStyle/>
          <a:p>
            <a:r>
              <a:rPr lang="es-PE" sz="2000" i="1" dirty="0">
                <a:solidFill>
                  <a:schemeClr val="tx1">
                    <a:lumMod val="65000"/>
                    <a:lumOff val="35000"/>
                  </a:schemeClr>
                </a:solidFill>
                <a:latin typeface="Calibri" panose="020F0502020204030204" pitchFamily="34" charset="0"/>
                <a:cs typeface="Calibri" panose="020F0502020204030204" pitchFamily="34" charset="0"/>
              </a:rPr>
              <a:t>Saldo </a:t>
            </a:r>
            <a:r>
              <a:rPr lang="es-PE" sz="2000" i="1" dirty="0" err="1">
                <a:solidFill>
                  <a:schemeClr val="tx1">
                    <a:lumMod val="65000"/>
                    <a:lumOff val="35000"/>
                  </a:schemeClr>
                </a:solidFill>
                <a:latin typeface="Calibri" panose="020F0502020204030204" pitchFamily="34" charset="0"/>
                <a:cs typeface="Calibri" panose="020F0502020204030204" pitchFamily="34" charset="0"/>
              </a:rPr>
              <a:t>Bucket</a:t>
            </a:r>
            <a:r>
              <a:rPr lang="es-PE" sz="2000" i="1" dirty="0">
                <a:solidFill>
                  <a:schemeClr val="tx1">
                    <a:lumMod val="65000"/>
                    <a:lumOff val="35000"/>
                  </a:schemeClr>
                </a:solidFill>
                <a:latin typeface="Calibri" panose="020F0502020204030204" pitchFamily="34" charset="0"/>
                <a:cs typeface="Calibri" panose="020F0502020204030204" pitchFamily="34" charset="0"/>
              </a:rPr>
              <a:t>.</a:t>
            </a:r>
          </a:p>
        </p:txBody>
      </p:sp>
      <p:pic>
        <p:nvPicPr>
          <p:cNvPr id="13" name="Imagen 12"/>
          <p:cNvPicPr>
            <a:picLocks noChangeAspect="1"/>
          </p:cNvPicPr>
          <p:nvPr/>
        </p:nvPicPr>
        <p:blipFill rotWithShape="1">
          <a:blip r:embed="rId6"/>
          <a:srcRect t="1" r="70067" b="74527"/>
          <a:stretch/>
        </p:blipFill>
        <p:spPr>
          <a:xfrm>
            <a:off x="2201677" y="4252314"/>
            <a:ext cx="480164" cy="451316"/>
          </a:xfrm>
          <a:prstGeom prst="rect">
            <a:avLst/>
          </a:prstGeom>
        </p:spPr>
      </p:pic>
      <p:pic>
        <p:nvPicPr>
          <p:cNvPr id="14" name="Imagen 13"/>
          <p:cNvPicPr>
            <a:picLocks noChangeAspect="1"/>
          </p:cNvPicPr>
          <p:nvPr/>
        </p:nvPicPr>
        <p:blipFill rotWithShape="1">
          <a:blip r:embed="rId6"/>
          <a:srcRect l="30839" r="38736" b="76051"/>
          <a:stretch/>
        </p:blipFill>
        <p:spPr>
          <a:xfrm>
            <a:off x="2201677" y="4876359"/>
            <a:ext cx="475495" cy="413403"/>
          </a:xfrm>
          <a:prstGeom prst="rect">
            <a:avLst/>
          </a:prstGeom>
        </p:spPr>
      </p:pic>
      <p:pic>
        <p:nvPicPr>
          <p:cNvPr id="15" name="Imagen 14"/>
          <p:cNvPicPr>
            <a:picLocks noChangeAspect="1"/>
          </p:cNvPicPr>
          <p:nvPr/>
        </p:nvPicPr>
        <p:blipFill rotWithShape="1">
          <a:blip r:embed="rId6"/>
          <a:srcRect l="64242" r="7922" b="74410"/>
          <a:stretch/>
        </p:blipFill>
        <p:spPr>
          <a:xfrm>
            <a:off x="2235331" y="5462491"/>
            <a:ext cx="408186" cy="414475"/>
          </a:xfrm>
          <a:prstGeom prst="rect">
            <a:avLst/>
          </a:prstGeom>
        </p:spPr>
      </p:pic>
      <p:sp>
        <p:nvSpPr>
          <p:cNvPr id="17" name="Rectángulo 16"/>
          <p:cNvSpPr/>
          <p:nvPr/>
        </p:nvSpPr>
        <p:spPr>
          <a:xfrm>
            <a:off x="1768268" y="3176701"/>
            <a:ext cx="6438140" cy="646331"/>
          </a:xfrm>
          <a:prstGeom prst="rect">
            <a:avLst/>
          </a:prstGeom>
        </p:spPr>
        <p:txBody>
          <a:bodyPr wrap="square">
            <a:spAutoFit/>
          </a:bodyPr>
          <a:lstStyle/>
          <a:p>
            <a:r>
              <a:rPr lang="es-PE" dirty="0">
                <a:solidFill>
                  <a:srgbClr val="4D4D4D"/>
                </a:solidFill>
                <a:latin typeface="Calibri" panose="020F0502020204030204" pitchFamily="34" charset="0"/>
                <a:cs typeface="Calibri" panose="020F0502020204030204" pitchFamily="34" charset="0"/>
              </a:rPr>
              <a:t>Existen tres materias de reclamo por este motivo reclamado, son las siguientes:</a:t>
            </a:r>
          </a:p>
        </p:txBody>
      </p:sp>
    </p:spTree>
    <p:extLst>
      <p:ext uri="{BB962C8B-B14F-4D97-AF65-F5344CB8AC3E}">
        <p14:creationId xmlns:p14="http://schemas.microsoft.com/office/powerpoint/2010/main" val="397290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14</a:t>
            </a:fld>
            <a:endParaRPr lang="es-PE" dirty="0"/>
          </a:p>
        </p:txBody>
      </p:sp>
      <p:pic>
        <p:nvPicPr>
          <p:cNvPr id="8" name="Imagen 7"/>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7036906" y="1357590"/>
            <a:ext cx="5045764" cy="5045764"/>
          </a:xfrm>
          <a:prstGeom prst="rect">
            <a:avLst/>
          </a:prstGeom>
        </p:spPr>
      </p:pic>
      <p:pic>
        <p:nvPicPr>
          <p:cNvPr id="5" name="Imagen 4"/>
          <p:cNvPicPr>
            <a:picLocks noChangeAspect="1"/>
          </p:cNvPicPr>
          <p:nvPr/>
        </p:nvPicPr>
        <p:blipFill rotWithShape="1">
          <a:blip r:embed="rId4"/>
          <a:srcRect t="1" r="70067" b="74527"/>
          <a:stretch/>
        </p:blipFill>
        <p:spPr>
          <a:xfrm>
            <a:off x="1382511" y="1684602"/>
            <a:ext cx="551541" cy="518405"/>
          </a:xfrm>
          <a:prstGeom prst="rect">
            <a:avLst/>
          </a:prstGeom>
        </p:spPr>
      </p:pic>
      <p:sp>
        <p:nvSpPr>
          <p:cNvPr id="6" name="CuadroTexto 5"/>
          <p:cNvSpPr txBox="1"/>
          <p:nvPr/>
        </p:nvSpPr>
        <p:spPr>
          <a:xfrm>
            <a:off x="1934052" y="1687748"/>
            <a:ext cx="2461315" cy="461665"/>
          </a:xfrm>
          <a:prstGeom prst="rect">
            <a:avLst/>
          </a:prstGeom>
          <a:noFill/>
        </p:spPr>
        <p:txBody>
          <a:bodyPr wrap="none" rtlCol="0">
            <a:spAutoFit/>
          </a:bodyPr>
          <a:lstStyle/>
          <a:p>
            <a:r>
              <a:rPr lang="es-PE" sz="2400" b="1" dirty="0">
                <a:solidFill>
                  <a:schemeClr val="tx1">
                    <a:lumMod val="65000"/>
                    <a:lumOff val="35000"/>
                  </a:schemeClr>
                </a:solidFill>
                <a:latin typeface="Calibri" panose="020F0502020204030204" pitchFamily="34" charset="0"/>
                <a:cs typeface="Calibri" panose="020F0502020204030204" pitchFamily="34" charset="0"/>
              </a:rPr>
              <a:t>Tarjetas prepago_</a:t>
            </a:r>
          </a:p>
        </p:txBody>
      </p:sp>
      <p:graphicFrame>
        <p:nvGraphicFramePr>
          <p:cNvPr id="7" name="Tabla 6"/>
          <p:cNvGraphicFramePr>
            <a:graphicFrameLocks noGrp="1"/>
          </p:cNvGraphicFramePr>
          <p:nvPr>
            <p:extLst>
              <p:ext uri="{D42A27DB-BD31-4B8C-83A1-F6EECF244321}">
                <p14:modId xmlns:p14="http://schemas.microsoft.com/office/powerpoint/2010/main" val="1302409025"/>
              </p:ext>
            </p:extLst>
          </p:nvPr>
        </p:nvGraphicFramePr>
        <p:xfrm>
          <a:off x="1807250" y="2600067"/>
          <a:ext cx="5556082" cy="3048000"/>
        </p:xfrm>
        <a:graphic>
          <a:graphicData uri="http://schemas.openxmlformats.org/drawingml/2006/table">
            <a:tbl>
              <a:tblPr firstRow="1" bandRow="1">
                <a:tableStyleId>{17292A2E-F333-43FB-9621-5CBBE7FDCDCB}</a:tableStyleId>
              </a:tblPr>
              <a:tblGrid>
                <a:gridCol w="1871978">
                  <a:extLst>
                    <a:ext uri="{9D8B030D-6E8A-4147-A177-3AD203B41FA5}">
                      <a16:colId xmlns:a16="http://schemas.microsoft.com/office/drawing/2014/main" val="20000"/>
                    </a:ext>
                  </a:extLst>
                </a:gridCol>
                <a:gridCol w="940904">
                  <a:extLst>
                    <a:ext uri="{9D8B030D-6E8A-4147-A177-3AD203B41FA5}">
                      <a16:colId xmlns:a16="http://schemas.microsoft.com/office/drawing/2014/main" val="20002"/>
                    </a:ext>
                  </a:extLst>
                </a:gridCol>
                <a:gridCol w="887896">
                  <a:extLst>
                    <a:ext uri="{9D8B030D-6E8A-4147-A177-3AD203B41FA5}">
                      <a16:colId xmlns:a16="http://schemas.microsoft.com/office/drawing/2014/main" val="20003"/>
                    </a:ext>
                  </a:extLst>
                </a:gridCol>
                <a:gridCol w="1855304">
                  <a:extLst>
                    <a:ext uri="{9D8B030D-6E8A-4147-A177-3AD203B41FA5}">
                      <a16:colId xmlns:a16="http://schemas.microsoft.com/office/drawing/2014/main" val="20004"/>
                    </a:ext>
                  </a:extLst>
                </a:gridCol>
              </a:tblGrid>
              <a:tr h="281292">
                <a:tc>
                  <a:txBody>
                    <a:bodyPr/>
                    <a:lstStyle/>
                    <a:p>
                      <a:pPr algn="ctr"/>
                      <a:r>
                        <a:rPr lang="es-PE" sz="1600" dirty="0">
                          <a:latin typeface="Calibri" panose="020F0502020204030204" pitchFamily="34" charset="0"/>
                          <a:cs typeface="Calibri" panose="020F0502020204030204" pitchFamily="34" charset="0"/>
                        </a:rPr>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485869">
                <a:tc>
                  <a:txBody>
                    <a:bodyPr/>
                    <a:lstStyle/>
                    <a:p>
                      <a:pPr algn="l"/>
                      <a:r>
                        <a:rPr lang="es-PE" sz="1600" dirty="0">
                          <a:latin typeface="Calibri" panose="020F0502020204030204" pitchFamily="34" charset="0"/>
                          <a:cs typeface="Calibri" panose="020F0502020204030204" pitchFamily="34" charset="0"/>
                        </a:rPr>
                        <a:t>Problemas</a:t>
                      </a:r>
                      <a:r>
                        <a:rPr lang="es-PE" sz="1600" baseline="0" dirty="0">
                          <a:latin typeface="Calibri" panose="020F0502020204030204" pitchFamily="34" charset="0"/>
                          <a:cs typeface="Calibri" panose="020F0502020204030204" pitchFamily="34" charset="0"/>
                        </a:rPr>
                        <a:t> en la activación de tarjeta_</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15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485869">
                <a:tc>
                  <a:txBody>
                    <a:bodyPr/>
                    <a:lstStyle/>
                    <a:p>
                      <a:pPr algn="l"/>
                      <a:r>
                        <a:rPr lang="es-PE" sz="1600" dirty="0">
                          <a:latin typeface="Calibri" panose="020F0502020204030204" pitchFamily="34" charset="0"/>
                          <a:cs typeface="Calibri" panose="020F0502020204030204" pitchFamily="34" charset="0"/>
                        </a:rPr>
                        <a:t>Descuento</a:t>
                      </a:r>
                      <a:r>
                        <a:rPr lang="es-PE" sz="1600" baseline="0" dirty="0">
                          <a:latin typeface="Calibri" panose="020F0502020204030204" pitchFamily="34" charset="0"/>
                          <a:cs typeface="Calibri" panose="020F0502020204030204" pitchFamily="34" charset="0"/>
                        </a:rPr>
                        <a:t> de saldo de tarjeta prepago_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2"/>
                  </a:ext>
                </a:extLst>
              </a:tr>
              <a:tr h="895021">
                <a:tc>
                  <a:txBody>
                    <a:bodyPr/>
                    <a:lstStyle/>
                    <a:p>
                      <a:pPr algn="l"/>
                      <a:r>
                        <a:rPr lang="es-PE" sz="1600" dirty="0">
                          <a:latin typeface="Calibri" panose="020F0502020204030204" pitchFamily="34" charset="0"/>
                          <a:cs typeface="Calibri" panose="020F0502020204030204" pitchFamily="34" charset="0"/>
                        </a:rPr>
                        <a:t>Problemas en la activación de promoción de tarjeta prepago_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029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800" decel="100000"/>
                                        <p:tgtEl>
                                          <p:spTgt spid="7"/>
                                        </p:tgtEl>
                                      </p:cBhvr>
                                    </p:animEffect>
                                    <p:anim calcmode="lin" valueType="num">
                                      <p:cBhvr>
                                        <p:cTn id="24" dur="800" decel="100000" fill="hold"/>
                                        <p:tgtEl>
                                          <p:spTgt spid="7"/>
                                        </p:tgtEl>
                                        <p:attrNameLst>
                                          <p:attrName>style.rotation</p:attrName>
                                        </p:attrNameLst>
                                      </p:cBhvr>
                                      <p:tavLst>
                                        <p:tav tm="0">
                                          <p:val>
                                            <p:fltVal val="-90"/>
                                          </p:val>
                                        </p:tav>
                                        <p:tav tm="100000">
                                          <p:val>
                                            <p:fltVal val="0"/>
                                          </p:val>
                                        </p:tav>
                                      </p:tavLst>
                                    </p:anim>
                                    <p:anim calcmode="lin" valueType="num">
                                      <p:cBhvr>
                                        <p:cTn id="25" dur="800" decel="100000" fill="hold"/>
                                        <p:tgtEl>
                                          <p:spTgt spid="7"/>
                                        </p:tgtEl>
                                        <p:attrNameLst>
                                          <p:attrName>ppt_x</p:attrName>
                                        </p:attrNameLst>
                                      </p:cBhvr>
                                      <p:tavLst>
                                        <p:tav tm="0">
                                          <p:val>
                                            <p:strVal val="#ppt_x+0.4"/>
                                          </p:val>
                                        </p:tav>
                                        <p:tav tm="100000">
                                          <p:val>
                                            <p:strVal val="#ppt_x-0.05"/>
                                          </p:val>
                                        </p:tav>
                                      </p:tavLst>
                                    </p:anim>
                                    <p:anim calcmode="lin" valueType="num">
                                      <p:cBhvr>
                                        <p:cTn id="26" dur="800" decel="100000" fill="hold"/>
                                        <p:tgtEl>
                                          <p:spTgt spid="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15</a:t>
            </a:fld>
            <a:endParaRPr lang="es-PE" dirty="0"/>
          </a:p>
        </p:txBody>
      </p:sp>
      <p:graphicFrame>
        <p:nvGraphicFramePr>
          <p:cNvPr id="5" name="Tabla 4"/>
          <p:cNvGraphicFramePr>
            <a:graphicFrameLocks noGrp="1"/>
          </p:cNvGraphicFramePr>
          <p:nvPr>
            <p:extLst>
              <p:ext uri="{D42A27DB-BD31-4B8C-83A1-F6EECF244321}">
                <p14:modId xmlns:p14="http://schemas.microsoft.com/office/powerpoint/2010/main" val="210134350"/>
              </p:ext>
            </p:extLst>
          </p:nvPr>
        </p:nvGraphicFramePr>
        <p:xfrm>
          <a:off x="2020363" y="4520457"/>
          <a:ext cx="9002251" cy="1230565"/>
        </p:xfrm>
        <a:graphic>
          <a:graphicData uri="http://schemas.openxmlformats.org/drawingml/2006/table">
            <a:tbl>
              <a:tblPr firstRow="1" bandRow="1">
                <a:tableStyleId>{17292A2E-F333-43FB-9621-5CBBE7FDCDCB}</a:tableStyleId>
              </a:tblPr>
              <a:tblGrid>
                <a:gridCol w="2528797">
                  <a:extLst>
                    <a:ext uri="{9D8B030D-6E8A-4147-A177-3AD203B41FA5}">
                      <a16:colId xmlns:a16="http://schemas.microsoft.com/office/drawing/2014/main" val="20000"/>
                    </a:ext>
                  </a:extLst>
                </a:gridCol>
                <a:gridCol w="2157818">
                  <a:extLst>
                    <a:ext uri="{9D8B030D-6E8A-4147-A177-3AD203B41FA5}">
                      <a16:colId xmlns:a16="http://schemas.microsoft.com/office/drawing/2014/main" val="20002"/>
                    </a:ext>
                  </a:extLst>
                </a:gridCol>
                <a:gridCol w="1899308">
                  <a:extLst>
                    <a:ext uri="{9D8B030D-6E8A-4147-A177-3AD203B41FA5}">
                      <a16:colId xmlns:a16="http://schemas.microsoft.com/office/drawing/2014/main" val="20003"/>
                    </a:ext>
                  </a:extLst>
                </a:gridCol>
                <a:gridCol w="2416328">
                  <a:extLst>
                    <a:ext uri="{9D8B030D-6E8A-4147-A177-3AD203B41FA5}">
                      <a16:colId xmlns:a16="http://schemas.microsoft.com/office/drawing/2014/main" val="20004"/>
                    </a:ext>
                  </a:extLst>
                </a:gridCol>
              </a:tblGrid>
              <a:tr h="451207">
                <a:tc>
                  <a:txBody>
                    <a:bodyPr/>
                    <a:lstStyle/>
                    <a:p>
                      <a:pPr algn="ctr"/>
                      <a:r>
                        <a:rPr lang="es-PE" sz="1600" dirty="0">
                          <a:latin typeface="Calibri" panose="020F0502020204030204" pitchFamily="34" charset="0"/>
                          <a:cs typeface="Calibri" panose="020F0502020204030204" pitchFamily="34" charset="0"/>
                        </a:rPr>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779358">
                <a:tc>
                  <a:txBody>
                    <a:bodyPr/>
                    <a:lstStyle/>
                    <a:p>
                      <a:pPr algn="ctr"/>
                      <a:r>
                        <a:rPr lang="es-PE" sz="1600" dirty="0">
                          <a:latin typeface="Calibri" panose="020F0502020204030204" pitchFamily="34" charset="0"/>
                          <a:cs typeface="Calibri" panose="020F0502020204030204" pitchFamily="34" charset="0"/>
                        </a:rPr>
                        <a:t>Desactivación</a:t>
                      </a:r>
                      <a:r>
                        <a:rPr lang="es-PE" sz="1600" baseline="0" dirty="0">
                          <a:latin typeface="Calibri" panose="020F0502020204030204" pitchFamily="34" charset="0"/>
                          <a:cs typeface="Calibri" panose="020F0502020204030204" pitchFamily="34" charset="0"/>
                        </a:rPr>
                        <a:t> por </a:t>
                      </a:r>
                      <a:r>
                        <a:rPr lang="es-PE" sz="1600" baseline="0" dirty="0" err="1">
                          <a:latin typeface="Calibri" panose="020F0502020204030204" pitchFamily="34" charset="0"/>
                          <a:cs typeface="Calibri" panose="020F0502020204030204" pitchFamily="34" charset="0"/>
                        </a:rPr>
                        <a:t>Churn</a:t>
                      </a:r>
                      <a:r>
                        <a:rPr lang="es-PE" sz="1600" baseline="0" dirty="0">
                          <a:latin typeface="Calibri" panose="020F0502020204030204" pitchFamily="34" charset="0"/>
                          <a:cs typeface="Calibri" panose="020F0502020204030204" pitchFamily="34" charset="0"/>
                        </a:rPr>
                        <a:t> Prepago_</a:t>
                      </a:r>
                      <a:endParaRPr lang="es-PE" sz="16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pic>
        <p:nvPicPr>
          <p:cNvPr id="6" name="Imagen 5"/>
          <p:cNvPicPr>
            <a:picLocks noChangeAspect="1"/>
          </p:cNvPicPr>
          <p:nvPr/>
        </p:nvPicPr>
        <p:blipFill rotWithShape="1">
          <a:blip r:embed="rId2"/>
          <a:srcRect l="30839" r="38736" b="76051"/>
          <a:stretch/>
        </p:blipFill>
        <p:spPr>
          <a:xfrm>
            <a:off x="1389511" y="1480363"/>
            <a:ext cx="598722" cy="520538"/>
          </a:xfrm>
          <a:prstGeom prst="rect">
            <a:avLst/>
          </a:prstGeom>
        </p:spPr>
      </p:pic>
      <p:sp>
        <p:nvSpPr>
          <p:cNvPr id="7" name="CuadroTexto 6"/>
          <p:cNvSpPr txBox="1"/>
          <p:nvPr/>
        </p:nvSpPr>
        <p:spPr>
          <a:xfrm>
            <a:off x="2020363" y="3745381"/>
            <a:ext cx="4532266" cy="461665"/>
          </a:xfrm>
          <a:prstGeom prst="rect">
            <a:avLst/>
          </a:prstGeom>
          <a:noFill/>
        </p:spPr>
        <p:txBody>
          <a:bodyPr wrap="none" rtlCol="0">
            <a:spAutoFit/>
          </a:bodyPr>
          <a:lstStyle>
            <a:defPPr>
              <a:defRPr lang="es-PE"/>
            </a:defPPr>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s-PE" b="1" dirty="0">
                <a:latin typeface="Calibri" panose="020F0502020204030204" pitchFamily="34" charset="0"/>
                <a:cs typeface="Calibri" panose="020F0502020204030204" pitchFamily="34" charset="0"/>
              </a:rPr>
              <a:t>Desactivación por </a:t>
            </a:r>
            <a:r>
              <a:rPr lang="es-PE" b="1" dirty="0" err="1">
                <a:latin typeface="Calibri" panose="020F0502020204030204" pitchFamily="34" charset="0"/>
                <a:cs typeface="Calibri" panose="020F0502020204030204" pitchFamily="34" charset="0"/>
              </a:rPr>
              <a:t>churn</a:t>
            </a:r>
            <a:r>
              <a:rPr lang="es-PE" b="1" dirty="0">
                <a:latin typeface="Calibri" panose="020F0502020204030204" pitchFamily="34" charset="0"/>
                <a:cs typeface="Calibri" panose="020F0502020204030204" pitchFamily="34" charset="0"/>
              </a:rPr>
              <a:t> prepago_</a:t>
            </a:r>
          </a:p>
        </p:txBody>
      </p:sp>
      <p:graphicFrame>
        <p:nvGraphicFramePr>
          <p:cNvPr id="8" name="Tabla 7"/>
          <p:cNvGraphicFramePr>
            <a:graphicFrameLocks noGrp="1"/>
          </p:cNvGraphicFramePr>
          <p:nvPr>
            <p:extLst>
              <p:ext uri="{D42A27DB-BD31-4B8C-83A1-F6EECF244321}">
                <p14:modId xmlns:p14="http://schemas.microsoft.com/office/powerpoint/2010/main" val="3161398075"/>
              </p:ext>
            </p:extLst>
          </p:nvPr>
        </p:nvGraphicFramePr>
        <p:xfrm>
          <a:off x="2020363" y="2059271"/>
          <a:ext cx="9002251" cy="1507221"/>
        </p:xfrm>
        <a:graphic>
          <a:graphicData uri="http://schemas.openxmlformats.org/drawingml/2006/table">
            <a:tbl>
              <a:tblPr firstRow="1" bandRow="1">
                <a:tableStyleId>{17292A2E-F333-43FB-9621-5CBBE7FDCDCB}</a:tableStyleId>
              </a:tblPr>
              <a:tblGrid>
                <a:gridCol w="2528797">
                  <a:extLst>
                    <a:ext uri="{9D8B030D-6E8A-4147-A177-3AD203B41FA5}">
                      <a16:colId xmlns:a16="http://schemas.microsoft.com/office/drawing/2014/main" val="20000"/>
                    </a:ext>
                  </a:extLst>
                </a:gridCol>
                <a:gridCol w="2157818">
                  <a:extLst>
                    <a:ext uri="{9D8B030D-6E8A-4147-A177-3AD203B41FA5}">
                      <a16:colId xmlns:a16="http://schemas.microsoft.com/office/drawing/2014/main" val="20002"/>
                    </a:ext>
                  </a:extLst>
                </a:gridCol>
                <a:gridCol w="2157818">
                  <a:extLst>
                    <a:ext uri="{9D8B030D-6E8A-4147-A177-3AD203B41FA5}">
                      <a16:colId xmlns:a16="http://schemas.microsoft.com/office/drawing/2014/main" val="20003"/>
                    </a:ext>
                  </a:extLst>
                </a:gridCol>
                <a:gridCol w="2157818">
                  <a:extLst>
                    <a:ext uri="{9D8B030D-6E8A-4147-A177-3AD203B41FA5}">
                      <a16:colId xmlns:a16="http://schemas.microsoft.com/office/drawing/2014/main" val="20004"/>
                    </a:ext>
                  </a:extLst>
                </a:gridCol>
              </a:tblGrid>
              <a:tr h="265302">
                <a:tc>
                  <a:txBody>
                    <a:bodyPr/>
                    <a:lstStyle/>
                    <a:p>
                      <a:pPr algn="ctr"/>
                      <a:r>
                        <a:rPr lang="es-PE" sz="1600" dirty="0"/>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Envío</a:t>
                      </a:r>
                      <a:r>
                        <a:rPr lang="es-PE" sz="1600" baseline="0" dirty="0"/>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390647">
                <a:tc>
                  <a:txBody>
                    <a:bodyPr/>
                    <a:lstStyle/>
                    <a:p>
                      <a:pPr algn="l"/>
                      <a:r>
                        <a:rPr lang="es-PE" sz="1600" dirty="0"/>
                        <a:t>Descuento</a:t>
                      </a:r>
                      <a:r>
                        <a:rPr lang="es-PE" sz="1600" baseline="0" dirty="0"/>
                        <a:t> de saldo_</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390647">
                <a:tc>
                  <a:txBody>
                    <a:bodyPr/>
                    <a:lstStyle/>
                    <a:p>
                      <a:pPr algn="l"/>
                      <a:r>
                        <a:rPr lang="es-PE" sz="1600" dirty="0"/>
                        <a:t>No asignación de saldo_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2"/>
                  </a:ext>
                </a:extLst>
              </a:tr>
              <a:tr h="390647">
                <a:tc>
                  <a:txBody>
                    <a:bodyPr/>
                    <a:lstStyle/>
                    <a:p>
                      <a:pPr algn="l"/>
                      <a:r>
                        <a:rPr lang="es-PE" sz="1600" dirty="0"/>
                        <a:t>Promoción_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9" name="Imagen 8"/>
          <p:cNvPicPr>
            <a:picLocks noChangeAspect="1"/>
          </p:cNvPicPr>
          <p:nvPr/>
        </p:nvPicPr>
        <p:blipFill rotWithShape="1">
          <a:blip r:embed="rId2"/>
          <a:srcRect l="64242" r="7922" b="74410"/>
          <a:stretch/>
        </p:blipFill>
        <p:spPr>
          <a:xfrm>
            <a:off x="1431376" y="3714751"/>
            <a:ext cx="514991" cy="522926"/>
          </a:xfrm>
          <a:prstGeom prst="rect">
            <a:avLst/>
          </a:prstGeom>
        </p:spPr>
      </p:pic>
      <p:sp>
        <p:nvSpPr>
          <p:cNvPr id="10" name="CuadroTexto 9"/>
          <p:cNvSpPr txBox="1"/>
          <p:nvPr/>
        </p:nvSpPr>
        <p:spPr>
          <a:xfrm>
            <a:off x="2020363" y="1454055"/>
            <a:ext cx="1969514" cy="461665"/>
          </a:xfrm>
          <a:prstGeom prst="rect">
            <a:avLst/>
          </a:prstGeom>
          <a:noFill/>
        </p:spPr>
        <p:txBody>
          <a:bodyPr wrap="none" rtlCol="0">
            <a:spAutoFit/>
          </a:bodyPr>
          <a:lstStyle>
            <a:defPPr>
              <a:defRPr lang="es-PE"/>
            </a:defPPr>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s-PE" b="1" dirty="0">
                <a:latin typeface="Calibri" panose="020F0502020204030204" pitchFamily="34" charset="0"/>
                <a:cs typeface="Calibri" panose="020F0502020204030204" pitchFamily="34" charset="0"/>
              </a:rPr>
              <a:t>Saldo </a:t>
            </a:r>
            <a:r>
              <a:rPr lang="es-PE" b="1" dirty="0" err="1">
                <a:latin typeface="Calibri" panose="020F0502020204030204" pitchFamily="34" charset="0"/>
                <a:cs typeface="Calibri" panose="020F0502020204030204" pitchFamily="34" charset="0"/>
              </a:rPr>
              <a:t>bucket</a:t>
            </a:r>
            <a:r>
              <a:rPr lang="es-PE" b="1" dirty="0">
                <a:latin typeface="Calibri" panose="020F0502020204030204" pitchFamily="34" charset="0"/>
                <a:cs typeface="Calibri" panose="020F0502020204030204" pitchFamily="34" charset="0"/>
              </a:rPr>
              <a:t>_</a:t>
            </a:r>
          </a:p>
        </p:txBody>
      </p:sp>
    </p:spTree>
    <p:extLst>
      <p:ext uri="{BB962C8B-B14F-4D97-AF65-F5344CB8AC3E}">
        <p14:creationId xmlns:p14="http://schemas.microsoft.com/office/powerpoint/2010/main" val="27662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decel="100000"/>
                                        <p:tgtEl>
                                          <p:spTgt spid="7"/>
                                        </p:tgtEl>
                                      </p:cBhvr>
                                    </p:animEffect>
                                    <p:anim calcmode="lin" valueType="num">
                                      <p:cBhvr>
                                        <p:cTn id="16" dur="800" decel="100000" fill="hold"/>
                                        <p:tgtEl>
                                          <p:spTgt spid="7"/>
                                        </p:tgtEl>
                                        <p:attrNameLst>
                                          <p:attrName>style.rotation</p:attrName>
                                        </p:attrNameLst>
                                      </p:cBhvr>
                                      <p:tavLst>
                                        <p:tav tm="0">
                                          <p:val>
                                            <p:fltVal val="-90"/>
                                          </p:val>
                                        </p:tav>
                                        <p:tav tm="100000">
                                          <p:val>
                                            <p:fltVal val="0"/>
                                          </p:val>
                                        </p:tav>
                                      </p:tavLst>
                                    </p:anim>
                                    <p:anim calcmode="lin" valueType="num">
                                      <p:cBhvr>
                                        <p:cTn id="17" dur="800" decel="100000" fill="hold"/>
                                        <p:tgtEl>
                                          <p:spTgt spid="7"/>
                                        </p:tgtEl>
                                        <p:attrNameLst>
                                          <p:attrName>ppt_x</p:attrName>
                                        </p:attrNameLst>
                                      </p:cBhvr>
                                      <p:tavLst>
                                        <p:tav tm="0">
                                          <p:val>
                                            <p:strVal val="#ppt_x+0.4"/>
                                          </p:val>
                                        </p:tav>
                                        <p:tav tm="100000">
                                          <p:val>
                                            <p:strVal val="#ppt_x-0.05"/>
                                          </p:val>
                                        </p:tav>
                                      </p:tavLst>
                                    </p:anim>
                                    <p:anim calcmode="lin" valueType="num">
                                      <p:cBhvr>
                                        <p:cTn id="18" dur="800" decel="100000" fill="hold"/>
                                        <p:tgtEl>
                                          <p:spTgt spid="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800" decel="100000"/>
                                        <p:tgtEl>
                                          <p:spTgt spid="5"/>
                                        </p:tgtEl>
                                      </p:cBhvr>
                                    </p:animEffect>
                                    <p:anim calcmode="lin" valueType="num">
                                      <p:cBhvr>
                                        <p:cTn id="24" dur="800" decel="100000" fill="hold"/>
                                        <p:tgtEl>
                                          <p:spTgt spid="5"/>
                                        </p:tgtEl>
                                        <p:attrNameLst>
                                          <p:attrName>style.rotation</p:attrName>
                                        </p:attrNameLst>
                                      </p:cBhvr>
                                      <p:tavLst>
                                        <p:tav tm="0">
                                          <p:val>
                                            <p:fltVal val="-90"/>
                                          </p:val>
                                        </p:tav>
                                        <p:tav tm="100000">
                                          <p:val>
                                            <p:fltVal val="0"/>
                                          </p:val>
                                        </p:tav>
                                      </p:tavLst>
                                    </p:anim>
                                    <p:anim calcmode="lin" valueType="num">
                                      <p:cBhvr>
                                        <p:cTn id="25" dur="800" decel="100000" fill="hold"/>
                                        <p:tgtEl>
                                          <p:spTgt spid="5"/>
                                        </p:tgtEl>
                                        <p:attrNameLst>
                                          <p:attrName>ppt_x</p:attrName>
                                        </p:attrNameLst>
                                      </p:cBhvr>
                                      <p:tavLst>
                                        <p:tav tm="0">
                                          <p:val>
                                            <p:strVal val="#ppt_x+0.4"/>
                                          </p:val>
                                        </p:tav>
                                        <p:tav tm="100000">
                                          <p:val>
                                            <p:strVal val="#ppt_x-0.05"/>
                                          </p:val>
                                        </p:tav>
                                      </p:tavLst>
                                    </p:anim>
                                    <p:anim calcmode="lin" valueType="num">
                                      <p:cBhvr>
                                        <p:cTn id="26" dur="800" decel="100000" fill="hold"/>
                                        <p:tgtEl>
                                          <p:spTgt spid="5"/>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800" decel="100000"/>
                                        <p:tgtEl>
                                          <p:spTgt spid="9"/>
                                        </p:tgtEl>
                                      </p:cBhvr>
                                    </p:animEffect>
                                    <p:anim calcmode="lin" valueType="num">
                                      <p:cBhvr>
                                        <p:cTn id="34" dur="800" decel="100000" fill="hold"/>
                                        <p:tgtEl>
                                          <p:spTgt spid="9"/>
                                        </p:tgtEl>
                                        <p:attrNameLst>
                                          <p:attrName>style.rotation</p:attrName>
                                        </p:attrNameLst>
                                      </p:cBhvr>
                                      <p:tavLst>
                                        <p:tav tm="0">
                                          <p:val>
                                            <p:fltVal val="-90"/>
                                          </p:val>
                                        </p:tav>
                                        <p:tav tm="100000">
                                          <p:val>
                                            <p:fltVal val="0"/>
                                          </p:val>
                                        </p:tav>
                                      </p:tavLst>
                                    </p:anim>
                                    <p:anim calcmode="lin" valueType="num">
                                      <p:cBhvr>
                                        <p:cTn id="35" dur="800" decel="100000" fill="hold"/>
                                        <p:tgtEl>
                                          <p:spTgt spid="9"/>
                                        </p:tgtEl>
                                        <p:attrNameLst>
                                          <p:attrName>ppt_x</p:attrName>
                                        </p:attrNameLst>
                                      </p:cBhvr>
                                      <p:tavLst>
                                        <p:tav tm="0">
                                          <p:val>
                                            <p:strVal val="#ppt_x+0.4"/>
                                          </p:val>
                                        </p:tav>
                                        <p:tav tm="100000">
                                          <p:val>
                                            <p:strVal val="#ppt_x-0.05"/>
                                          </p:val>
                                        </p:tav>
                                      </p:tavLst>
                                    </p:anim>
                                    <p:anim calcmode="lin" valueType="num">
                                      <p:cBhvr>
                                        <p:cTn id="36" dur="800" decel="100000" fill="hold"/>
                                        <p:tgtEl>
                                          <p:spTgt spid="9"/>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800" decel="100000"/>
                                        <p:tgtEl>
                                          <p:spTgt spid="10"/>
                                        </p:tgtEl>
                                      </p:cBhvr>
                                    </p:animEffect>
                                    <p:anim calcmode="lin" valueType="num">
                                      <p:cBhvr>
                                        <p:cTn id="42" dur="800" decel="100000" fill="hold"/>
                                        <p:tgtEl>
                                          <p:spTgt spid="10"/>
                                        </p:tgtEl>
                                        <p:attrNameLst>
                                          <p:attrName>style.rotation</p:attrName>
                                        </p:attrNameLst>
                                      </p:cBhvr>
                                      <p:tavLst>
                                        <p:tav tm="0">
                                          <p:val>
                                            <p:fltVal val="-90"/>
                                          </p:val>
                                        </p:tav>
                                        <p:tav tm="100000">
                                          <p:val>
                                            <p:fltVal val="0"/>
                                          </p:val>
                                        </p:tav>
                                      </p:tavLst>
                                    </p:anim>
                                    <p:anim calcmode="lin" valueType="num">
                                      <p:cBhvr>
                                        <p:cTn id="43" dur="800" decel="100000" fill="hold"/>
                                        <p:tgtEl>
                                          <p:spTgt spid="10"/>
                                        </p:tgtEl>
                                        <p:attrNameLst>
                                          <p:attrName>ppt_x</p:attrName>
                                        </p:attrNameLst>
                                      </p:cBhvr>
                                      <p:tavLst>
                                        <p:tav tm="0">
                                          <p:val>
                                            <p:strVal val="#ppt_x+0.4"/>
                                          </p:val>
                                        </p:tav>
                                        <p:tav tm="100000">
                                          <p:val>
                                            <p:strVal val="#ppt_x-0.05"/>
                                          </p:val>
                                        </p:tav>
                                      </p:tavLst>
                                    </p:anim>
                                    <p:anim calcmode="lin" valueType="num">
                                      <p:cBhvr>
                                        <p:cTn id="44" dur="800" decel="100000" fill="hold"/>
                                        <p:tgtEl>
                                          <p:spTgt spid="10"/>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47" presetID="3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800" decel="100000"/>
                                        <p:tgtEl>
                                          <p:spTgt spid="8"/>
                                        </p:tgtEl>
                                      </p:cBhvr>
                                    </p:animEffect>
                                    <p:anim calcmode="lin" valueType="num">
                                      <p:cBhvr>
                                        <p:cTn id="50" dur="800" decel="100000" fill="hold"/>
                                        <p:tgtEl>
                                          <p:spTgt spid="8"/>
                                        </p:tgtEl>
                                        <p:attrNameLst>
                                          <p:attrName>style.rotation</p:attrName>
                                        </p:attrNameLst>
                                      </p:cBhvr>
                                      <p:tavLst>
                                        <p:tav tm="0">
                                          <p:val>
                                            <p:fltVal val="-90"/>
                                          </p:val>
                                        </p:tav>
                                        <p:tav tm="100000">
                                          <p:val>
                                            <p:fltVal val="0"/>
                                          </p:val>
                                        </p:tav>
                                      </p:tavLst>
                                    </p:anim>
                                    <p:anim calcmode="lin" valueType="num">
                                      <p:cBhvr>
                                        <p:cTn id="51" dur="800" decel="100000" fill="hold"/>
                                        <p:tgtEl>
                                          <p:spTgt spid="8"/>
                                        </p:tgtEl>
                                        <p:attrNameLst>
                                          <p:attrName>ppt_x</p:attrName>
                                        </p:attrNameLst>
                                      </p:cBhvr>
                                      <p:tavLst>
                                        <p:tav tm="0">
                                          <p:val>
                                            <p:strVal val="#ppt_x+0.4"/>
                                          </p:val>
                                        </p:tav>
                                        <p:tav tm="100000">
                                          <p:val>
                                            <p:strVal val="#ppt_x-0.05"/>
                                          </p:val>
                                        </p:tav>
                                      </p:tavLst>
                                    </p:anim>
                                    <p:anim calcmode="lin" valueType="num">
                                      <p:cBhvr>
                                        <p:cTn id="52" dur="800" decel="100000" fill="hold"/>
                                        <p:tgtEl>
                                          <p:spTgt spid="8"/>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16</a:t>
            </a:fld>
            <a:endParaRPr lang="es-PE" dirty="0"/>
          </a:p>
        </p:txBody>
      </p:sp>
      <p:sp>
        <p:nvSpPr>
          <p:cNvPr id="5" name="Rectángulo 4"/>
          <p:cNvSpPr/>
          <p:nvPr/>
        </p:nvSpPr>
        <p:spPr>
          <a:xfrm>
            <a:off x="1768268" y="1426173"/>
            <a:ext cx="4620176" cy="461665"/>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Portabilidad_</a:t>
            </a:r>
          </a:p>
        </p:txBody>
      </p:sp>
      <p:pic>
        <p:nvPicPr>
          <p:cNvPr id="6"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770" y="1469819"/>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1768268" y="2005659"/>
            <a:ext cx="6476523" cy="646331"/>
          </a:xfrm>
          <a:prstGeom prst="rect">
            <a:avLst/>
          </a:prstGeom>
        </p:spPr>
        <p:txBody>
          <a:bodyPr wrap="square">
            <a:spAutoFit/>
          </a:bodyPr>
          <a:lstStyle/>
          <a:p>
            <a:pPr marL="0" lvl="2" fontAlgn="auto">
              <a:spcBef>
                <a:spcPts val="0"/>
              </a:spcBef>
              <a:spcAft>
                <a:spcPts val="0"/>
              </a:spcAft>
              <a:tabLst>
                <a:tab pos="546100" algn="l"/>
              </a:tabLst>
              <a:defRPr/>
            </a:pPr>
            <a:r>
              <a:rPr lang="es-MX" dirty="0">
                <a:solidFill>
                  <a:srgbClr val="4D4D4D"/>
                </a:solidFill>
                <a:latin typeface="Calibri" panose="020F0502020204030204" pitchFamily="34" charset="0"/>
                <a:cs typeface="Calibri" panose="020F0502020204030204" pitchFamily="34" charset="0"/>
              </a:rPr>
              <a:t>Negativa de la empresa receptora para aceptar la solicitud de portabilidad_ se debe presentar en la empresa receptora.</a:t>
            </a:r>
          </a:p>
        </p:txBody>
      </p:sp>
      <p:graphicFrame>
        <p:nvGraphicFramePr>
          <p:cNvPr id="10" name="Tabla 9"/>
          <p:cNvGraphicFramePr>
            <a:graphicFrameLocks noGrp="1"/>
          </p:cNvGraphicFramePr>
          <p:nvPr>
            <p:extLst>
              <p:ext uri="{D42A27DB-BD31-4B8C-83A1-F6EECF244321}">
                <p14:modId xmlns:p14="http://schemas.microsoft.com/office/powerpoint/2010/main" val="3475430831"/>
              </p:ext>
            </p:extLst>
          </p:nvPr>
        </p:nvGraphicFramePr>
        <p:xfrm>
          <a:off x="1768268" y="2928989"/>
          <a:ext cx="5836035" cy="1424672"/>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295665">
                <a:tc>
                  <a:txBody>
                    <a:bodyPr/>
                    <a:lstStyle/>
                    <a:p>
                      <a:pPr algn="ctr"/>
                      <a:r>
                        <a:rPr lang="es-PE" sz="1600" dirty="0"/>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Envío</a:t>
                      </a:r>
                      <a:r>
                        <a:rPr lang="es-PE" sz="1600" baseline="0" dirty="0"/>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1089392">
                <a:tc>
                  <a:txBody>
                    <a:bodyPr/>
                    <a:lstStyle/>
                    <a:p>
                      <a:pPr algn="ctr"/>
                      <a:r>
                        <a:rPr lang="es-PE" sz="1400" dirty="0"/>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t>Portabilidad-Personas</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sp>
        <p:nvSpPr>
          <p:cNvPr id="13" name="Rectángulo 12"/>
          <p:cNvSpPr/>
          <p:nvPr/>
        </p:nvSpPr>
        <p:spPr>
          <a:xfrm>
            <a:off x="1768268" y="4512073"/>
            <a:ext cx="6357478" cy="646331"/>
          </a:xfrm>
          <a:prstGeom prst="rect">
            <a:avLst/>
          </a:prstGeom>
        </p:spPr>
        <p:txBody>
          <a:bodyPr wrap="square">
            <a:spAutoFit/>
          </a:bodyPr>
          <a:lstStyle/>
          <a:p>
            <a:pPr marL="0" lvl="2" fontAlgn="auto">
              <a:spcBef>
                <a:spcPts val="0"/>
              </a:spcBef>
              <a:spcAft>
                <a:spcPts val="0"/>
              </a:spcAft>
              <a:tabLst>
                <a:tab pos="546100" algn="l"/>
              </a:tabLst>
              <a:defRPr/>
            </a:pPr>
            <a:r>
              <a:rPr lang="es-MX" dirty="0">
                <a:solidFill>
                  <a:srgbClr val="4D4D4D"/>
                </a:solidFill>
                <a:latin typeface="Calibri" panose="020F0502020204030204" pitchFamily="34" charset="0"/>
                <a:cs typeface="Calibri" panose="020F0502020204030204" pitchFamily="34" charset="0"/>
              </a:rPr>
              <a:t>Por el rechazo de la empresa cedente de la solicitud de portabilidad_ se debe presentar en el operador cedente.</a:t>
            </a:r>
          </a:p>
        </p:txBody>
      </p:sp>
      <p:graphicFrame>
        <p:nvGraphicFramePr>
          <p:cNvPr id="14" name="Tabla 13"/>
          <p:cNvGraphicFramePr>
            <a:graphicFrameLocks noGrp="1"/>
          </p:cNvGraphicFramePr>
          <p:nvPr>
            <p:extLst>
              <p:ext uri="{D42A27DB-BD31-4B8C-83A1-F6EECF244321}">
                <p14:modId xmlns:p14="http://schemas.microsoft.com/office/powerpoint/2010/main" val="2368819342"/>
              </p:ext>
            </p:extLst>
          </p:nvPr>
        </p:nvGraphicFramePr>
        <p:xfrm>
          <a:off x="1768268" y="5337772"/>
          <a:ext cx="5836035" cy="914400"/>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287560">
                <a:tc>
                  <a:txBody>
                    <a:bodyPr/>
                    <a:lstStyle/>
                    <a:p>
                      <a:pPr algn="ctr"/>
                      <a:r>
                        <a:rPr lang="es-PE" sz="1600" dirty="0"/>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t>Envío</a:t>
                      </a:r>
                      <a:r>
                        <a:rPr lang="es-PE" sz="1600" baseline="0" dirty="0"/>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496695">
                <a:tc>
                  <a:txBody>
                    <a:bodyPr/>
                    <a:lstStyle/>
                    <a:p>
                      <a:pPr algn="ctr"/>
                      <a:r>
                        <a:rPr lang="es-PE" sz="1400" dirty="0"/>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t>Portabilidad-Personas</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pic>
        <p:nvPicPr>
          <p:cNvPr id="15" name="Imagen 14"/>
          <p:cNvPicPr>
            <a:picLocks noChangeAspect="1"/>
          </p:cNvPicPr>
          <p:nvPr/>
        </p:nvPicPr>
        <p:blipFill rotWithShape="1">
          <a:blip r:embed="rId3">
            <a:extLst>
              <a:ext uri="{28A0092B-C50C-407E-A947-70E740481C1C}">
                <a14:useLocalDpi xmlns:a14="http://schemas.microsoft.com/office/drawing/2010/main" val="0"/>
              </a:ext>
            </a:extLst>
          </a:blip>
          <a:srcRect l="25716"/>
          <a:stretch/>
        </p:blipFill>
        <p:spPr>
          <a:xfrm>
            <a:off x="7880893" y="2118449"/>
            <a:ext cx="4311107" cy="4257675"/>
          </a:xfrm>
          <a:prstGeom prst="round2DiagRect">
            <a:avLst>
              <a:gd name="adj1" fmla="val 38795"/>
              <a:gd name="adj2" fmla="val 0"/>
            </a:avLst>
          </a:prstGeom>
        </p:spPr>
      </p:pic>
    </p:spTree>
    <p:extLst>
      <p:ext uri="{BB962C8B-B14F-4D97-AF65-F5344CB8AC3E}">
        <p14:creationId xmlns:p14="http://schemas.microsoft.com/office/powerpoint/2010/main" val="286622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5537" b="2264"/>
          <a:stretch/>
        </p:blipFill>
        <p:spPr>
          <a:xfrm>
            <a:off x="8153400" y="981479"/>
            <a:ext cx="3071191" cy="5326556"/>
          </a:xfrm>
          <a:prstGeom prst="rect">
            <a:avLst/>
          </a:prstGeom>
        </p:spPr>
      </p:pic>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17</a:t>
            </a:fld>
            <a:endParaRPr lang="es-PE" dirty="0"/>
          </a:p>
        </p:txBody>
      </p:sp>
      <p:sp>
        <p:nvSpPr>
          <p:cNvPr id="7" name="Rectángulo 6"/>
          <p:cNvSpPr/>
          <p:nvPr/>
        </p:nvSpPr>
        <p:spPr>
          <a:xfrm>
            <a:off x="1825299" y="1603324"/>
            <a:ext cx="6944140" cy="646331"/>
          </a:xfrm>
          <a:prstGeom prst="rect">
            <a:avLst/>
          </a:prstGeom>
        </p:spPr>
        <p:txBody>
          <a:bodyPr wrap="square">
            <a:spAutoFit/>
          </a:bodyPr>
          <a:lstStyle/>
          <a:p>
            <a:pPr marL="0" lvl="2" fontAlgn="auto">
              <a:spcBef>
                <a:spcPts val="0"/>
              </a:spcBef>
              <a:spcAft>
                <a:spcPts val="0"/>
              </a:spcAft>
              <a:tabLst>
                <a:tab pos="546100" algn="l"/>
              </a:tabLst>
              <a:defRPr/>
            </a:pPr>
            <a:r>
              <a:rPr lang="es-MX" dirty="0">
                <a:solidFill>
                  <a:srgbClr val="4D4D4D"/>
                </a:solidFill>
                <a:latin typeface="Calibri" panose="020F0502020204030204" pitchFamily="34" charset="0"/>
                <a:cs typeface="Calibri" panose="020F0502020204030204" pitchFamily="34" charset="0"/>
              </a:rPr>
              <a:t>Por falta de consentimiento del abonado se debe presentar a la empresa receptora.</a:t>
            </a:r>
          </a:p>
        </p:txBody>
      </p:sp>
      <p:graphicFrame>
        <p:nvGraphicFramePr>
          <p:cNvPr id="8" name="Tabla 7"/>
          <p:cNvGraphicFramePr>
            <a:graphicFrameLocks noGrp="1"/>
          </p:cNvGraphicFramePr>
          <p:nvPr>
            <p:extLst>
              <p:ext uri="{D42A27DB-BD31-4B8C-83A1-F6EECF244321}">
                <p14:modId xmlns:p14="http://schemas.microsoft.com/office/powerpoint/2010/main" val="4165652741"/>
              </p:ext>
            </p:extLst>
          </p:nvPr>
        </p:nvGraphicFramePr>
        <p:xfrm>
          <a:off x="1825299" y="2421976"/>
          <a:ext cx="5836035" cy="1326507"/>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486386">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40121">
                <a:tc>
                  <a:txBody>
                    <a:bodyPr/>
                    <a:lstStyle/>
                    <a:p>
                      <a:pPr algn="ctr"/>
                      <a:r>
                        <a:rPr lang="es-PE" sz="1400" dirty="0">
                          <a:latin typeface="Calibri" panose="020F0502020204030204" pitchFamily="34" charset="0"/>
                          <a:cs typeface="Calibri" panose="020F0502020204030204" pitchFamily="34" charset="0"/>
                        </a:rPr>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Portabilidad-Personas</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sp>
        <p:nvSpPr>
          <p:cNvPr id="10" name="Rectángulo 9"/>
          <p:cNvSpPr/>
          <p:nvPr/>
        </p:nvSpPr>
        <p:spPr>
          <a:xfrm>
            <a:off x="1825299" y="4008773"/>
            <a:ext cx="7055011" cy="646331"/>
          </a:xfrm>
          <a:prstGeom prst="rect">
            <a:avLst/>
          </a:prstGeom>
        </p:spPr>
        <p:txBody>
          <a:bodyPr wrap="square">
            <a:spAutoFit/>
          </a:bodyPr>
          <a:lstStyle/>
          <a:p>
            <a:pPr marL="0" lvl="2" fontAlgn="auto">
              <a:spcBef>
                <a:spcPts val="0"/>
              </a:spcBef>
              <a:spcAft>
                <a:spcPts val="0"/>
              </a:spcAft>
              <a:tabLst>
                <a:tab pos="546100" algn="l"/>
              </a:tabLst>
              <a:defRPr/>
            </a:pPr>
            <a:r>
              <a:rPr lang="es-MX" dirty="0">
                <a:solidFill>
                  <a:srgbClr val="4D4D4D"/>
                </a:solidFill>
                <a:latin typeface="Calibri" panose="020F0502020204030204" pitchFamily="34" charset="0"/>
                <a:cs typeface="Calibri" panose="020F0502020204030204" pitchFamily="34" charset="0"/>
              </a:rPr>
              <a:t>Por las obligaciones pendientes de pago se debe presentar en la empresa cedente.</a:t>
            </a:r>
          </a:p>
        </p:txBody>
      </p:sp>
      <p:graphicFrame>
        <p:nvGraphicFramePr>
          <p:cNvPr id="12" name="Tabla 11"/>
          <p:cNvGraphicFramePr>
            <a:graphicFrameLocks noGrp="1"/>
          </p:cNvGraphicFramePr>
          <p:nvPr>
            <p:extLst>
              <p:ext uri="{D42A27DB-BD31-4B8C-83A1-F6EECF244321}">
                <p14:modId xmlns:p14="http://schemas.microsoft.com/office/powerpoint/2010/main" val="3716369762"/>
              </p:ext>
            </p:extLst>
          </p:nvPr>
        </p:nvGraphicFramePr>
        <p:xfrm>
          <a:off x="1825299" y="4827060"/>
          <a:ext cx="5836035" cy="1326507"/>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486386">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40121">
                <a:tc>
                  <a:txBody>
                    <a:bodyPr/>
                    <a:lstStyle/>
                    <a:p>
                      <a:pPr algn="ctr"/>
                      <a:r>
                        <a:rPr lang="es-PE" sz="1400" dirty="0">
                          <a:latin typeface="Calibri" panose="020F0502020204030204" pitchFamily="34" charset="0"/>
                          <a:cs typeface="Calibri" panose="020F0502020204030204" pitchFamily="34" charset="0"/>
                        </a:rPr>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Portabilidad-Personas</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28054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18</a:t>
            </a:fld>
            <a:endParaRPr lang="es-PE" dirty="0"/>
          </a:p>
        </p:txBody>
      </p:sp>
      <p:sp>
        <p:nvSpPr>
          <p:cNvPr id="5" name="Rectángulo 4"/>
          <p:cNvSpPr/>
          <p:nvPr/>
        </p:nvSpPr>
        <p:spPr>
          <a:xfrm>
            <a:off x="1768268" y="1426173"/>
            <a:ext cx="4620176" cy="461665"/>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Otras materias de reclamo_</a:t>
            </a:r>
          </a:p>
        </p:txBody>
      </p:sp>
      <p:pic>
        <p:nvPicPr>
          <p:cNvPr id="6"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770" y="1469819"/>
            <a:ext cx="374374" cy="3743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a 6"/>
          <p:cNvGraphicFramePr>
            <a:graphicFrameLocks noGrp="1"/>
          </p:cNvGraphicFramePr>
          <p:nvPr>
            <p:extLst>
              <p:ext uri="{D42A27DB-BD31-4B8C-83A1-F6EECF244321}">
                <p14:modId xmlns:p14="http://schemas.microsoft.com/office/powerpoint/2010/main" val="623222505"/>
              </p:ext>
            </p:extLst>
          </p:nvPr>
        </p:nvGraphicFramePr>
        <p:xfrm>
          <a:off x="1768267" y="2569293"/>
          <a:ext cx="5836035" cy="1326507"/>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486386">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40121">
                <a:tc>
                  <a:txBody>
                    <a:bodyPr/>
                    <a:lstStyle/>
                    <a:p>
                      <a:pPr algn="ctr"/>
                      <a:r>
                        <a:rPr lang="es-PE" sz="1400" dirty="0">
                          <a:latin typeface="Calibri" panose="020F0502020204030204" pitchFamily="34" charset="0"/>
                          <a:cs typeface="Calibri" panose="020F0502020204030204" pitchFamily="34" charset="0"/>
                        </a:rPr>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Reclamos</a:t>
                      </a:r>
                      <a:r>
                        <a:rPr lang="es-PE" sz="1600" baseline="0" dirty="0">
                          <a:latin typeface="Calibri" panose="020F0502020204030204" pitchFamily="34" charset="0"/>
                          <a:cs typeface="Calibri" panose="020F0502020204030204" pitchFamily="34" charset="0"/>
                        </a:rPr>
                        <a:t>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sp>
        <p:nvSpPr>
          <p:cNvPr id="10" name="CuadroTexto 9"/>
          <p:cNvSpPr txBox="1"/>
          <p:nvPr/>
        </p:nvSpPr>
        <p:spPr>
          <a:xfrm>
            <a:off x="1768267" y="2043899"/>
            <a:ext cx="5123454" cy="369332"/>
          </a:xfrm>
          <a:prstGeom prst="rect">
            <a:avLst/>
          </a:prstGeom>
        </p:spPr>
        <p:txBody>
          <a:bodyPr wrap="square">
            <a:spAutoFit/>
          </a:bodyPr>
          <a:lstStyle>
            <a:defPPr>
              <a:defRPr lang="es-PE"/>
            </a:defPPr>
            <a:lvl3pPr marL="0" lvl="2" fontAlgn="auto">
              <a:spcBef>
                <a:spcPts val="0"/>
              </a:spcBef>
              <a:spcAft>
                <a:spcPts val="0"/>
              </a:spcAft>
              <a:tabLst>
                <a:tab pos="546100" algn="l"/>
              </a:tabLst>
              <a:defRPr>
                <a:solidFill>
                  <a:srgbClr val="0154A0"/>
                </a:solidFill>
                <a:latin typeface="Arial" panose="020B0604020202020204" pitchFamily="34" charset="0"/>
                <a:cs typeface="Arial" panose="020B0604020202020204" pitchFamily="34" charset="0"/>
              </a:defRPr>
            </a:lvl3pPr>
          </a:lstStyle>
          <a:p>
            <a:r>
              <a:rPr lang="es-PE" dirty="0">
                <a:solidFill>
                  <a:srgbClr val="4D4D4D"/>
                </a:solidFill>
                <a:latin typeface="Calibri" panose="020F0502020204030204" pitchFamily="34" charset="0"/>
                <a:cs typeface="Calibri" panose="020F0502020204030204" pitchFamily="34" charset="0"/>
              </a:rPr>
              <a:t>Incumplimiento de ofertas y promociones</a:t>
            </a:r>
          </a:p>
        </p:txBody>
      </p:sp>
      <p:sp>
        <p:nvSpPr>
          <p:cNvPr id="13" name="CuadroTexto 12"/>
          <p:cNvSpPr txBox="1"/>
          <p:nvPr/>
        </p:nvSpPr>
        <p:spPr>
          <a:xfrm>
            <a:off x="1731142" y="4283904"/>
            <a:ext cx="3647152" cy="369332"/>
          </a:xfrm>
          <a:prstGeom prst="rect">
            <a:avLst/>
          </a:prstGeom>
        </p:spPr>
        <p:txBody>
          <a:bodyPr wrap="square">
            <a:spAutoFit/>
          </a:bodyPr>
          <a:lstStyle>
            <a:defPPr>
              <a:defRPr lang="es-PE"/>
            </a:defPPr>
            <a:lvl1pPr>
              <a:defRPr>
                <a:solidFill>
                  <a:srgbClr val="0154A0"/>
                </a:solidFill>
                <a:latin typeface="Arial" panose="020B0604020202020204" pitchFamily="34" charset="0"/>
                <a:cs typeface="Arial" panose="020B0604020202020204" pitchFamily="34" charset="0"/>
              </a:defRPr>
            </a:lvl1pPr>
            <a:lvl3pPr marL="0" lvl="2" fontAlgn="auto">
              <a:spcBef>
                <a:spcPts val="0"/>
              </a:spcBef>
              <a:spcAft>
                <a:spcPts val="0"/>
              </a:spcAft>
              <a:tabLst>
                <a:tab pos="546100" algn="l"/>
              </a:tabLst>
              <a:defRPr>
                <a:solidFill>
                  <a:srgbClr val="0154A0"/>
                </a:solidFill>
                <a:latin typeface="Arial" panose="020B0604020202020204" pitchFamily="34" charset="0"/>
                <a:cs typeface="Arial" panose="020B0604020202020204" pitchFamily="34" charset="0"/>
              </a:defRPr>
            </a:lvl3pPr>
          </a:lstStyle>
          <a:p>
            <a:r>
              <a:rPr lang="es-PE" dirty="0">
                <a:solidFill>
                  <a:srgbClr val="4D4D4D"/>
                </a:solidFill>
                <a:latin typeface="Calibri" panose="020F0502020204030204" pitchFamily="34" charset="0"/>
                <a:cs typeface="Calibri" panose="020F0502020204030204" pitchFamily="34" charset="0"/>
              </a:rPr>
              <a:t>Baja o desactivación del servicio_</a:t>
            </a:r>
          </a:p>
        </p:txBody>
      </p:sp>
      <p:graphicFrame>
        <p:nvGraphicFramePr>
          <p:cNvPr id="14" name="Tabla 13"/>
          <p:cNvGraphicFramePr>
            <a:graphicFrameLocks noGrp="1"/>
          </p:cNvGraphicFramePr>
          <p:nvPr>
            <p:extLst>
              <p:ext uri="{D42A27DB-BD31-4B8C-83A1-F6EECF244321}">
                <p14:modId xmlns:p14="http://schemas.microsoft.com/office/powerpoint/2010/main" val="76481783"/>
              </p:ext>
            </p:extLst>
          </p:nvPr>
        </p:nvGraphicFramePr>
        <p:xfrm>
          <a:off x="1768266" y="4838814"/>
          <a:ext cx="5836035" cy="1326507"/>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486386">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40121">
                <a:tc>
                  <a:txBody>
                    <a:bodyPr/>
                    <a:lstStyle/>
                    <a:p>
                      <a:pPr algn="ctr"/>
                      <a:r>
                        <a:rPr lang="es-PE" sz="1400" dirty="0">
                          <a:latin typeface="Calibri" panose="020F0502020204030204" pitchFamily="34" charset="0"/>
                          <a:cs typeface="Calibri" panose="020F0502020204030204" pitchFamily="34" charset="0"/>
                        </a:rPr>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Reclamos</a:t>
                      </a:r>
                      <a:r>
                        <a:rPr lang="es-PE" sz="1600" baseline="0" dirty="0">
                          <a:latin typeface="Calibri" panose="020F0502020204030204" pitchFamily="34" charset="0"/>
                          <a:cs typeface="Calibri" panose="020F0502020204030204" pitchFamily="34" charset="0"/>
                        </a:rPr>
                        <a:t>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pic>
        <p:nvPicPr>
          <p:cNvPr id="15" name="Imagen 14"/>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flipH="1">
            <a:off x="8547654" y="1496003"/>
            <a:ext cx="1961322" cy="4669318"/>
          </a:xfrm>
          <a:prstGeom prst="rect">
            <a:avLst/>
          </a:prstGeom>
        </p:spPr>
      </p:pic>
    </p:spTree>
    <p:extLst>
      <p:ext uri="{BB962C8B-B14F-4D97-AF65-F5344CB8AC3E}">
        <p14:creationId xmlns:p14="http://schemas.microsoft.com/office/powerpoint/2010/main" val="216142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1000"/>
                                        <p:tgtEl>
                                          <p:spTgt spid="7"/>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19</a:t>
            </a:fld>
            <a:endParaRPr lang="es-PE" dirty="0"/>
          </a:p>
        </p:txBody>
      </p:sp>
      <p:graphicFrame>
        <p:nvGraphicFramePr>
          <p:cNvPr id="5" name="Tabla 4"/>
          <p:cNvGraphicFramePr>
            <a:graphicFrameLocks noGrp="1"/>
          </p:cNvGraphicFramePr>
          <p:nvPr>
            <p:extLst>
              <p:ext uri="{D42A27DB-BD31-4B8C-83A1-F6EECF244321}">
                <p14:modId xmlns:p14="http://schemas.microsoft.com/office/powerpoint/2010/main" val="3610931136"/>
              </p:ext>
            </p:extLst>
          </p:nvPr>
        </p:nvGraphicFramePr>
        <p:xfrm>
          <a:off x="1201057" y="2019103"/>
          <a:ext cx="5836035" cy="1326507"/>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486386">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40121">
                <a:tc>
                  <a:txBody>
                    <a:bodyPr/>
                    <a:lstStyle/>
                    <a:p>
                      <a:pPr algn="ctr"/>
                      <a:r>
                        <a:rPr lang="es-PE" sz="1400" dirty="0">
                          <a:latin typeface="Calibri" panose="020F0502020204030204" pitchFamily="34" charset="0"/>
                          <a:cs typeface="Calibri" panose="020F0502020204030204" pitchFamily="34" charset="0"/>
                        </a:rPr>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Riesgos</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sp>
        <p:nvSpPr>
          <p:cNvPr id="8" name="CuadroTexto 7"/>
          <p:cNvSpPr txBox="1"/>
          <p:nvPr/>
        </p:nvSpPr>
        <p:spPr>
          <a:xfrm>
            <a:off x="1201057" y="1485029"/>
            <a:ext cx="6812634" cy="369332"/>
          </a:xfrm>
          <a:prstGeom prst="rect">
            <a:avLst/>
          </a:prstGeom>
          <a:noFill/>
        </p:spPr>
        <p:txBody>
          <a:bodyPr wrap="none" rtlCol="0">
            <a:spAutoFit/>
          </a:bodyPr>
          <a:lstStyle/>
          <a:p>
            <a:r>
              <a:rPr lang="es-PE" dirty="0">
                <a:solidFill>
                  <a:srgbClr val="4D4D4D"/>
                </a:solidFill>
                <a:latin typeface="Calibri" panose="020F0502020204030204" pitchFamily="34" charset="0"/>
                <a:cs typeface="Calibri" panose="020F0502020204030204" pitchFamily="34" charset="0"/>
              </a:rPr>
              <a:t>Contratación no solicitada (no reconoce equipo/venta no concretada)_</a:t>
            </a:r>
          </a:p>
        </p:txBody>
      </p:sp>
      <p:sp>
        <p:nvSpPr>
          <p:cNvPr id="11" name="CuadroTexto 10"/>
          <p:cNvSpPr txBox="1"/>
          <p:nvPr/>
        </p:nvSpPr>
        <p:spPr>
          <a:xfrm>
            <a:off x="1201057" y="3879684"/>
            <a:ext cx="4555414" cy="369332"/>
          </a:xfrm>
          <a:prstGeom prst="rect">
            <a:avLst/>
          </a:prstGeom>
          <a:noFill/>
        </p:spPr>
        <p:txBody>
          <a:bodyPr wrap="none" rtlCol="0">
            <a:spAutoFit/>
          </a:bodyPr>
          <a:lstStyle/>
          <a:p>
            <a:r>
              <a:rPr lang="es-PE" dirty="0">
                <a:solidFill>
                  <a:srgbClr val="4D4D4D"/>
                </a:solidFill>
                <a:latin typeface="Calibri" panose="020F0502020204030204" pitchFamily="34" charset="0"/>
                <a:cs typeface="Calibri" panose="020F0502020204030204" pitchFamily="34" charset="0"/>
              </a:rPr>
              <a:t>Incumplimiento de condiciones contractuales_</a:t>
            </a:r>
          </a:p>
        </p:txBody>
      </p:sp>
      <p:graphicFrame>
        <p:nvGraphicFramePr>
          <p:cNvPr id="12" name="Tabla 11"/>
          <p:cNvGraphicFramePr>
            <a:graphicFrameLocks noGrp="1"/>
          </p:cNvGraphicFramePr>
          <p:nvPr>
            <p:extLst>
              <p:ext uri="{D42A27DB-BD31-4B8C-83A1-F6EECF244321}">
                <p14:modId xmlns:p14="http://schemas.microsoft.com/office/powerpoint/2010/main" val="1239840148"/>
              </p:ext>
            </p:extLst>
          </p:nvPr>
        </p:nvGraphicFramePr>
        <p:xfrm>
          <a:off x="1201057" y="4481099"/>
          <a:ext cx="5836035" cy="1420766"/>
        </p:xfrm>
        <a:graphic>
          <a:graphicData uri="http://schemas.openxmlformats.org/drawingml/2006/table">
            <a:tbl>
              <a:tblPr firstRow="1" bandRow="1">
                <a:tableStyleId>{17292A2E-F333-43FB-9621-5CBBE7FDCDCB}</a:tableStyleId>
              </a:tblPr>
              <a:tblGrid>
                <a:gridCol w="1945345">
                  <a:extLst>
                    <a:ext uri="{9D8B030D-6E8A-4147-A177-3AD203B41FA5}">
                      <a16:colId xmlns:a16="http://schemas.microsoft.com/office/drawing/2014/main" val="20002"/>
                    </a:ext>
                  </a:extLst>
                </a:gridCol>
                <a:gridCol w="1945345">
                  <a:extLst>
                    <a:ext uri="{9D8B030D-6E8A-4147-A177-3AD203B41FA5}">
                      <a16:colId xmlns:a16="http://schemas.microsoft.com/office/drawing/2014/main" val="20003"/>
                    </a:ext>
                  </a:extLst>
                </a:gridCol>
                <a:gridCol w="1945345">
                  <a:extLst>
                    <a:ext uri="{9D8B030D-6E8A-4147-A177-3AD203B41FA5}">
                      <a16:colId xmlns:a16="http://schemas.microsoft.com/office/drawing/2014/main" val="20004"/>
                    </a:ext>
                  </a:extLst>
                </a:gridCol>
              </a:tblGrid>
              <a:tr h="520948">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99818">
                <a:tc>
                  <a:txBody>
                    <a:bodyPr/>
                    <a:lstStyle/>
                    <a:p>
                      <a:pPr algn="ctr"/>
                      <a:r>
                        <a:rPr lang="es-PE" sz="1400" dirty="0">
                          <a:latin typeface="Calibri" panose="020F0502020204030204" pitchFamily="34" charset="0"/>
                          <a:cs typeface="Calibri" panose="020F0502020204030204" pitchFamily="34" charset="0"/>
                        </a:rPr>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Reclamos</a:t>
                      </a:r>
                      <a:r>
                        <a:rPr lang="es-PE" sz="1600" baseline="0" dirty="0">
                          <a:latin typeface="Calibri" panose="020F0502020204030204" pitchFamily="34" charset="0"/>
                          <a:cs typeface="Calibri" panose="020F0502020204030204" pitchFamily="34" charset="0"/>
                        </a:rPr>
                        <a:t>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bl>
          </a:graphicData>
        </a:graphic>
      </p:graphicFrame>
      <p:pic>
        <p:nvPicPr>
          <p:cNvPr id="13" name="Imagen 12"/>
          <p:cNvPicPr>
            <a:picLocks noChangeAspect="1"/>
          </p:cNvPicPr>
          <p:nvPr/>
        </p:nvPicPr>
        <p:blipFill rotWithShape="1">
          <a:blip r:embed="rId2">
            <a:extLst>
              <a:ext uri="{28A0092B-C50C-407E-A947-70E740481C1C}">
                <a14:useLocalDpi xmlns:a14="http://schemas.microsoft.com/office/drawing/2010/main" val="0"/>
              </a:ext>
            </a:extLst>
          </a:blip>
          <a:srcRect l="18593" r="21209"/>
          <a:stretch/>
        </p:blipFill>
        <p:spPr>
          <a:xfrm>
            <a:off x="8468138" y="1845592"/>
            <a:ext cx="2809462" cy="4437516"/>
          </a:xfrm>
          <a:prstGeom prst="rect">
            <a:avLst/>
          </a:prstGeom>
        </p:spPr>
      </p:pic>
    </p:spTree>
    <p:extLst>
      <p:ext uri="{BB962C8B-B14F-4D97-AF65-F5344CB8AC3E}">
        <p14:creationId xmlns:p14="http://schemas.microsoft.com/office/powerpoint/2010/main" val="11597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2</a:t>
            </a:fld>
            <a:endParaRPr lang="es-PE" dirty="0"/>
          </a:p>
        </p:txBody>
      </p:sp>
      <p:pic>
        <p:nvPicPr>
          <p:cNvPr id="5" name="Imagen 4"/>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9681" r="21214" b="13187"/>
          <a:stretch/>
        </p:blipFill>
        <p:spPr>
          <a:xfrm>
            <a:off x="1102077" y="1762539"/>
            <a:ext cx="3085610" cy="4532034"/>
          </a:xfrm>
          <a:prstGeom prst="rect">
            <a:avLst/>
          </a:prstGeom>
        </p:spPr>
      </p:pic>
      <p:sp>
        <p:nvSpPr>
          <p:cNvPr id="11" name="CuadroTexto 10"/>
          <p:cNvSpPr txBox="1"/>
          <p:nvPr/>
        </p:nvSpPr>
        <p:spPr>
          <a:xfrm>
            <a:off x="5245018" y="1364804"/>
            <a:ext cx="1549399" cy="461665"/>
          </a:xfrm>
          <a:prstGeom prst="rect">
            <a:avLst/>
          </a:prstGeom>
          <a:noFill/>
        </p:spPr>
        <p:txBody>
          <a:bodyPr wrap="non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4102" name="Picture 6" descr="https://upload.wikimedia.org/wikipedia/commons/thumb/5/50/Yes_Check_Circle.svg/2000px-Yes_Check_Circl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888" y="1413577"/>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5245018" y="1935036"/>
            <a:ext cx="6019330" cy="923330"/>
          </a:xfrm>
          <a:prstGeom prst="rect">
            <a:avLst/>
          </a:prstGeom>
        </p:spPr>
        <p:txBody>
          <a:bodyPr wrap="square">
            <a:spAutoFit/>
          </a:bodyPr>
          <a:lstStyle/>
          <a:p>
            <a:pPr algn="just">
              <a:defRPr/>
            </a:pPr>
            <a:r>
              <a:rPr lang="es-MX" dirty="0">
                <a:solidFill>
                  <a:schemeClr val="tx1">
                    <a:lumMod val="65000"/>
                    <a:lumOff val="35000"/>
                  </a:schemeClr>
                </a:solidFill>
                <a:latin typeface="Calibri" panose="020F0502020204030204" pitchFamily="34" charset="0"/>
                <a:cs typeface="Calibri" panose="020F0502020204030204" pitchFamily="34" charset="0"/>
              </a:rPr>
              <a:t>Es el acto mediante el cual el Usuario o Abonado manifiesta su desacuerdo contra alguna acción</a:t>
            </a:r>
            <a:r>
              <a:rPr lang="es-MX" b="1" dirty="0">
                <a:solidFill>
                  <a:schemeClr val="tx1">
                    <a:lumMod val="65000"/>
                    <a:lumOff val="35000"/>
                  </a:schemeClr>
                </a:solidFill>
                <a:latin typeface="Calibri" panose="020F0502020204030204" pitchFamily="34" charset="0"/>
                <a:cs typeface="Calibri" panose="020F0502020204030204" pitchFamily="34" charset="0"/>
              </a:rPr>
              <a:t> </a:t>
            </a:r>
            <a:r>
              <a:rPr lang="es-MX" dirty="0">
                <a:solidFill>
                  <a:schemeClr val="tx1">
                    <a:lumMod val="65000"/>
                    <a:lumOff val="35000"/>
                  </a:schemeClr>
                </a:solidFill>
                <a:latin typeface="Calibri" panose="020F0502020204030204" pitchFamily="34" charset="0"/>
                <a:cs typeface="Calibri" panose="020F0502020204030204" pitchFamily="34" charset="0"/>
              </a:rPr>
              <a:t>u</a:t>
            </a:r>
            <a:r>
              <a:rPr lang="es-MX" b="1" dirty="0">
                <a:solidFill>
                  <a:schemeClr val="tx1">
                    <a:lumMod val="65000"/>
                    <a:lumOff val="35000"/>
                  </a:schemeClr>
                </a:solidFill>
                <a:latin typeface="Calibri" panose="020F0502020204030204" pitchFamily="34" charset="0"/>
                <a:cs typeface="Calibri" panose="020F0502020204030204" pitchFamily="34" charset="0"/>
              </a:rPr>
              <a:t> </a:t>
            </a:r>
            <a:r>
              <a:rPr lang="es-MX" dirty="0">
                <a:solidFill>
                  <a:schemeClr val="tx1">
                    <a:lumMod val="65000"/>
                    <a:lumOff val="35000"/>
                  </a:schemeClr>
                </a:solidFill>
                <a:latin typeface="Calibri" panose="020F0502020204030204" pitchFamily="34" charset="0"/>
                <a:cs typeface="Calibri" panose="020F0502020204030204" pitchFamily="34" charset="0"/>
              </a:rPr>
              <a:t>omisión</a:t>
            </a:r>
            <a:r>
              <a:rPr lang="es-MX" b="1" dirty="0">
                <a:solidFill>
                  <a:schemeClr val="tx1">
                    <a:lumMod val="65000"/>
                    <a:lumOff val="35000"/>
                  </a:schemeClr>
                </a:solidFill>
                <a:latin typeface="Calibri" panose="020F0502020204030204" pitchFamily="34" charset="0"/>
                <a:cs typeface="Calibri" panose="020F0502020204030204" pitchFamily="34" charset="0"/>
              </a:rPr>
              <a:t> </a:t>
            </a:r>
            <a:r>
              <a:rPr lang="es-MX" dirty="0">
                <a:solidFill>
                  <a:schemeClr val="tx1">
                    <a:lumMod val="65000"/>
                    <a:lumOff val="35000"/>
                  </a:schemeClr>
                </a:solidFill>
                <a:latin typeface="Calibri" panose="020F0502020204030204" pitchFamily="34" charset="0"/>
                <a:cs typeface="Calibri" panose="020F0502020204030204" pitchFamily="34" charset="0"/>
              </a:rPr>
              <a:t>sobre la prestación del servicio en la cual habría incurrido la Empresa Operadora.</a:t>
            </a:r>
            <a:endParaRPr lang="es-CL"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14" name="CuadroTexto 13"/>
          <p:cNvSpPr txBox="1"/>
          <p:nvPr/>
        </p:nvSpPr>
        <p:spPr>
          <a:xfrm>
            <a:off x="5245018" y="3433762"/>
            <a:ext cx="5363969" cy="461665"/>
          </a:xfrm>
          <a:prstGeom prst="rect">
            <a:avLst/>
          </a:prstGeom>
          <a:noFill/>
        </p:spPr>
        <p:txBody>
          <a:bodyPr wrap="none" rtlCol="0">
            <a:spAutoFit/>
          </a:bodyPr>
          <a:lstStyle/>
          <a:p>
            <a:r>
              <a:rPr lang="es-PE" sz="2400" b="1" dirty="0">
                <a:solidFill>
                  <a:srgbClr val="46AC46"/>
                </a:solidFill>
                <a:latin typeface="Calibri" panose="020F0502020204030204" pitchFamily="34" charset="0"/>
                <a:cs typeface="Calibri" panose="020F0502020204030204" pitchFamily="34" charset="0"/>
              </a:rPr>
              <a:t>¿Quiénes pueden presentar un reclamo?</a:t>
            </a:r>
          </a:p>
        </p:txBody>
      </p:sp>
      <p:pic>
        <p:nvPicPr>
          <p:cNvPr id="15" name="Picture 6" descr="https://upload.wikimedia.org/wikipedia/commons/thumb/5/50/Yes_Check_Circle.svg/2000px-Yes_Check_Circl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0888" y="3482535"/>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5245018" y="4182672"/>
            <a:ext cx="6019330" cy="2031325"/>
          </a:xfrm>
          <a:prstGeom prst="rect">
            <a:avLst/>
          </a:prstGeom>
        </p:spPr>
        <p:txBody>
          <a:bodyPr wrap="square">
            <a:spAutoFit/>
          </a:bodyPr>
          <a:lstStyle/>
          <a:p>
            <a:pPr>
              <a:defRPr/>
            </a:pPr>
            <a:r>
              <a:rPr lang="es-MX" b="1" i="1" dirty="0">
                <a:solidFill>
                  <a:srgbClr val="4D4D4D"/>
                </a:solidFill>
                <a:latin typeface="Calibri" panose="020F0502020204030204" pitchFamily="34" charset="0"/>
                <a:cs typeface="Calibri" panose="020F0502020204030204" pitchFamily="34" charset="0"/>
              </a:rPr>
              <a:t>Abonados_</a:t>
            </a:r>
            <a:br>
              <a:rPr lang="es-MX" dirty="0">
                <a:solidFill>
                  <a:srgbClr val="4D4D4D"/>
                </a:solidFill>
                <a:latin typeface="Calibri" panose="020F0502020204030204" pitchFamily="34" charset="0"/>
                <a:cs typeface="Calibri" panose="020F0502020204030204" pitchFamily="34" charset="0"/>
              </a:rPr>
            </a:br>
            <a:r>
              <a:rPr lang="es-PE" dirty="0">
                <a:solidFill>
                  <a:srgbClr val="4D4D4D"/>
                </a:solidFill>
                <a:latin typeface="Calibri" panose="020F0502020204030204" pitchFamily="34" charset="0"/>
                <a:cs typeface="Calibri" panose="020F0502020204030204" pitchFamily="34" charset="0"/>
              </a:rPr>
              <a:t>Ellos pueden interponer los Reclamos y recursos en relación a todos los equipos de la cuenta.</a:t>
            </a:r>
            <a:r>
              <a:rPr lang="es-MX" dirty="0">
                <a:solidFill>
                  <a:srgbClr val="4D4D4D"/>
                </a:solidFill>
                <a:latin typeface="Calibri" panose="020F0502020204030204" pitchFamily="34" charset="0"/>
                <a:cs typeface="Calibri" panose="020F0502020204030204" pitchFamily="34" charset="0"/>
              </a:rPr>
              <a:t> </a:t>
            </a:r>
          </a:p>
          <a:p>
            <a:pPr>
              <a:defRPr/>
            </a:pPr>
            <a:endParaRPr lang="es-MX" dirty="0">
              <a:solidFill>
                <a:srgbClr val="4D4D4D"/>
              </a:solidFill>
              <a:latin typeface="Calibri" panose="020F0502020204030204" pitchFamily="34" charset="0"/>
              <a:cs typeface="Calibri" panose="020F0502020204030204" pitchFamily="34" charset="0"/>
            </a:endParaRPr>
          </a:p>
          <a:p>
            <a:pPr>
              <a:defRPr/>
            </a:pPr>
            <a:r>
              <a:rPr lang="es-MX" b="1" i="1" dirty="0">
                <a:solidFill>
                  <a:srgbClr val="4D4D4D"/>
                </a:solidFill>
                <a:latin typeface="Calibri" panose="020F0502020204030204" pitchFamily="34" charset="0"/>
                <a:cs typeface="Calibri" panose="020F0502020204030204" pitchFamily="34" charset="0"/>
              </a:rPr>
              <a:t>Usuarios_</a:t>
            </a:r>
          </a:p>
          <a:p>
            <a:pPr>
              <a:defRPr/>
            </a:pPr>
            <a:r>
              <a:rPr lang="es-MX" dirty="0">
                <a:solidFill>
                  <a:srgbClr val="4D4D4D"/>
                </a:solidFill>
                <a:latin typeface="Calibri" panose="020F0502020204030204" pitchFamily="34" charset="0"/>
                <a:cs typeface="Calibri" panose="020F0502020204030204" pitchFamily="34" charset="0"/>
              </a:rPr>
              <a:t>Sólo puede interponer los Reclamos y recursos en relación al equipo que él/ella utiliza.</a:t>
            </a:r>
            <a:endParaRPr lang="es-CL" dirty="0">
              <a:solidFill>
                <a:srgbClr val="4D4D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135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20</a:t>
            </a:fld>
            <a:endParaRPr lang="es-PE" dirty="0"/>
          </a:p>
        </p:txBody>
      </p:sp>
      <p:graphicFrame>
        <p:nvGraphicFramePr>
          <p:cNvPr id="5" name="Tabla 4"/>
          <p:cNvGraphicFramePr>
            <a:graphicFrameLocks noGrp="1"/>
          </p:cNvGraphicFramePr>
          <p:nvPr>
            <p:extLst>
              <p:ext uri="{D42A27DB-BD31-4B8C-83A1-F6EECF244321}">
                <p14:modId xmlns:p14="http://schemas.microsoft.com/office/powerpoint/2010/main" val="3006379072"/>
              </p:ext>
            </p:extLst>
          </p:nvPr>
        </p:nvGraphicFramePr>
        <p:xfrm>
          <a:off x="4583882" y="2298733"/>
          <a:ext cx="6653962" cy="3072126"/>
        </p:xfrm>
        <a:graphic>
          <a:graphicData uri="http://schemas.openxmlformats.org/drawingml/2006/table">
            <a:tbl>
              <a:tblPr firstRow="1" bandRow="1">
                <a:tableStyleId>{17292A2E-F333-43FB-9621-5CBBE7FDCDCB}</a:tableStyleId>
              </a:tblPr>
              <a:tblGrid>
                <a:gridCol w="1869145">
                  <a:extLst>
                    <a:ext uri="{9D8B030D-6E8A-4147-A177-3AD203B41FA5}">
                      <a16:colId xmlns:a16="http://schemas.microsoft.com/office/drawing/2014/main" val="20000"/>
                    </a:ext>
                  </a:extLst>
                </a:gridCol>
                <a:gridCol w="1594939">
                  <a:extLst>
                    <a:ext uri="{9D8B030D-6E8A-4147-A177-3AD203B41FA5}">
                      <a16:colId xmlns:a16="http://schemas.microsoft.com/office/drawing/2014/main" val="20002"/>
                    </a:ext>
                  </a:extLst>
                </a:gridCol>
                <a:gridCol w="1594939">
                  <a:extLst>
                    <a:ext uri="{9D8B030D-6E8A-4147-A177-3AD203B41FA5}">
                      <a16:colId xmlns:a16="http://schemas.microsoft.com/office/drawing/2014/main" val="20003"/>
                    </a:ext>
                  </a:extLst>
                </a:gridCol>
                <a:gridCol w="1594939">
                  <a:extLst>
                    <a:ext uri="{9D8B030D-6E8A-4147-A177-3AD203B41FA5}">
                      <a16:colId xmlns:a16="http://schemas.microsoft.com/office/drawing/2014/main" val="20004"/>
                    </a:ext>
                  </a:extLst>
                </a:gridCol>
              </a:tblGrid>
              <a:tr h="359406">
                <a:tc>
                  <a:txBody>
                    <a:bodyPr/>
                    <a:lstStyle/>
                    <a:p>
                      <a:pPr algn="ctr"/>
                      <a:r>
                        <a:rPr lang="es-PE" sz="1600" dirty="0">
                          <a:latin typeface="Calibri" panose="020F0502020204030204" pitchFamily="34" charset="0"/>
                          <a:cs typeface="Calibri" panose="020F0502020204030204" pitchFamily="34" charset="0"/>
                        </a:rPr>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620792">
                <a:tc>
                  <a:txBody>
                    <a:bodyPr/>
                    <a:lstStyle/>
                    <a:p>
                      <a:pPr algn="l"/>
                      <a:r>
                        <a:rPr lang="es-MX" sz="1600" baseline="0" dirty="0">
                          <a:latin typeface="Calibri" panose="020F0502020204030204" pitchFamily="34" charset="0"/>
                          <a:cs typeface="Calibri" panose="020F0502020204030204" pitchFamily="34" charset="0"/>
                        </a:rPr>
                        <a:t>Problemas por el APP, IVR, WEB, USSD_</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20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600" dirty="0">
                          <a:effectLst/>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716557">
                <a:tc>
                  <a:txBody>
                    <a:bodyPr/>
                    <a:lstStyle/>
                    <a:p>
                      <a:pPr algn="l"/>
                      <a:r>
                        <a:rPr lang="es-PE" sz="1600" dirty="0">
                          <a:latin typeface="Calibri" panose="020F0502020204030204" pitchFamily="34" charset="0"/>
                          <a:cs typeface="Calibri" panose="020F0502020204030204" pitchFamily="34" charset="0"/>
                        </a:rPr>
                        <a:t>Problemas en consultas de saldos en APP, IVR, WEB, USSD</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2"/>
                  </a:ext>
                </a:extLst>
              </a:tr>
              <a:tr h="716557">
                <a:tc>
                  <a:txBody>
                    <a:bodyPr/>
                    <a:lstStyle/>
                    <a:p>
                      <a:pPr algn="l"/>
                      <a:r>
                        <a:rPr lang="es-PE" sz="1600" dirty="0">
                          <a:latin typeface="Calibri" panose="020F0502020204030204" pitchFamily="34" charset="0"/>
                          <a:cs typeface="Calibri" panose="020F0502020204030204" pitchFamily="34" charset="0"/>
                        </a:rPr>
                        <a:t>Problemas en activaciones de Sim </a:t>
                      </a:r>
                      <a:r>
                        <a:rPr lang="es-PE" sz="1600" dirty="0" err="1">
                          <a:latin typeface="Calibri" panose="020F0502020204030204" pitchFamily="34" charset="0"/>
                          <a:cs typeface="Calibri" panose="020F0502020204030204" pitchFamily="34" charset="0"/>
                        </a:rPr>
                        <a:t>Card</a:t>
                      </a:r>
                      <a:r>
                        <a:rPr lang="es-PE" sz="1600" dirty="0">
                          <a:latin typeface="Calibri" panose="020F0502020204030204" pitchFamily="34" charset="0"/>
                          <a:cs typeface="Calibri" panose="020F0502020204030204" pitchFamily="34" charset="0"/>
                        </a:rPr>
                        <a:t> en IVR / USSD</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600" b="1" i="1" dirty="0">
                        <a:solidFill>
                          <a:srgbClr val="FF970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CuadroTexto 7"/>
          <p:cNvSpPr txBox="1"/>
          <p:nvPr/>
        </p:nvSpPr>
        <p:spPr>
          <a:xfrm>
            <a:off x="4583882" y="1524407"/>
            <a:ext cx="2664063" cy="369332"/>
          </a:xfrm>
          <a:prstGeom prst="rect">
            <a:avLst/>
          </a:prstGeom>
          <a:noFill/>
        </p:spPr>
        <p:txBody>
          <a:bodyPr wrap="none" rtlCol="0">
            <a:spAutoFit/>
          </a:bodyPr>
          <a:lstStyle/>
          <a:p>
            <a:r>
              <a:rPr lang="es-PE" dirty="0">
                <a:solidFill>
                  <a:srgbClr val="4D4D4D"/>
                </a:solidFill>
                <a:latin typeface="Calibri" panose="020F0502020204030204" pitchFamily="34" charset="0"/>
                <a:cs typeface="Calibri" panose="020F0502020204030204" pitchFamily="34" charset="0"/>
              </a:rPr>
              <a:t>Canales de auto atención_</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12" y="1390475"/>
            <a:ext cx="5473124" cy="5054901"/>
          </a:xfrm>
          <a:prstGeom prst="rect">
            <a:avLst/>
          </a:prstGeom>
        </p:spPr>
      </p:pic>
    </p:spTree>
    <p:extLst>
      <p:ext uri="{BB962C8B-B14F-4D97-AF65-F5344CB8AC3E}">
        <p14:creationId xmlns:p14="http://schemas.microsoft.com/office/powerpoint/2010/main" val="3347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21</a:t>
            </a:fld>
            <a:endParaRPr lang="es-PE" dirty="0"/>
          </a:p>
        </p:txBody>
      </p:sp>
      <p:graphicFrame>
        <p:nvGraphicFramePr>
          <p:cNvPr id="5" name="Tabla 4"/>
          <p:cNvGraphicFramePr>
            <a:graphicFrameLocks noGrp="1"/>
          </p:cNvGraphicFramePr>
          <p:nvPr>
            <p:extLst>
              <p:ext uri="{D42A27DB-BD31-4B8C-83A1-F6EECF244321}">
                <p14:modId xmlns:p14="http://schemas.microsoft.com/office/powerpoint/2010/main" val="497336622"/>
              </p:ext>
            </p:extLst>
          </p:nvPr>
        </p:nvGraphicFramePr>
        <p:xfrm>
          <a:off x="4510545" y="2330731"/>
          <a:ext cx="6882104" cy="3066182"/>
        </p:xfrm>
        <a:graphic>
          <a:graphicData uri="http://schemas.openxmlformats.org/drawingml/2006/table">
            <a:tbl>
              <a:tblPr firstRow="1" bandRow="1">
                <a:tableStyleId>{17292A2E-F333-43FB-9621-5CBBE7FDCDCB}</a:tableStyleId>
              </a:tblPr>
              <a:tblGrid>
                <a:gridCol w="1933232">
                  <a:extLst>
                    <a:ext uri="{9D8B030D-6E8A-4147-A177-3AD203B41FA5}">
                      <a16:colId xmlns:a16="http://schemas.microsoft.com/office/drawing/2014/main" val="20000"/>
                    </a:ext>
                  </a:extLst>
                </a:gridCol>
                <a:gridCol w="1649624">
                  <a:extLst>
                    <a:ext uri="{9D8B030D-6E8A-4147-A177-3AD203B41FA5}">
                      <a16:colId xmlns:a16="http://schemas.microsoft.com/office/drawing/2014/main" val="20002"/>
                    </a:ext>
                  </a:extLst>
                </a:gridCol>
                <a:gridCol w="1649624">
                  <a:extLst>
                    <a:ext uri="{9D8B030D-6E8A-4147-A177-3AD203B41FA5}">
                      <a16:colId xmlns:a16="http://schemas.microsoft.com/office/drawing/2014/main" val="20003"/>
                    </a:ext>
                  </a:extLst>
                </a:gridCol>
                <a:gridCol w="1649624">
                  <a:extLst>
                    <a:ext uri="{9D8B030D-6E8A-4147-A177-3AD203B41FA5}">
                      <a16:colId xmlns:a16="http://schemas.microsoft.com/office/drawing/2014/main" val="20004"/>
                    </a:ext>
                  </a:extLst>
                </a:gridCol>
              </a:tblGrid>
              <a:tr h="431355">
                <a:tc>
                  <a:txBody>
                    <a:bodyPr/>
                    <a:lstStyle/>
                    <a:p>
                      <a:pPr algn="ctr"/>
                      <a:r>
                        <a:rPr lang="es-PE" sz="1600" dirty="0">
                          <a:latin typeface="Calibri" panose="020F0502020204030204" pitchFamily="34" charset="0"/>
                          <a:cs typeface="Calibri" panose="020F0502020204030204" pitchFamily="34" charset="0"/>
                        </a:rPr>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Notificación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745067">
                <a:tc>
                  <a:txBody>
                    <a:bodyPr/>
                    <a:lstStyle/>
                    <a:p>
                      <a:pPr algn="l"/>
                      <a:r>
                        <a:rPr lang="es-MX" sz="1600" baseline="0" dirty="0">
                          <a:latin typeface="Calibri" panose="020F0502020204030204" pitchFamily="34" charset="0"/>
                          <a:cs typeface="Calibri" panose="020F0502020204030204" pitchFamily="34" charset="0"/>
                        </a:rPr>
                        <a:t>Facturación por fallas de señal_</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03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3">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600" dirty="0" err="1">
                          <a:latin typeface="Calibri" panose="020F0502020204030204" pitchFamily="34" charset="0"/>
                          <a:cs typeface="Calibri" panose="020F0502020204030204" pitchFamily="34" charset="0"/>
                        </a:rPr>
                        <a:t>Ingeniería_RF</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745067">
                <a:tc>
                  <a:txBody>
                    <a:bodyPr/>
                    <a:lstStyle/>
                    <a:p>
                      <a:pPr algn="l"/>
                      <a:r>
                        <a:rPr lang="es-PE" sz="1600" dirty="0">
                          <a:latin typeface="Calibri" panose="020F0502020204030204" pitchFamily="34" charset="0"/>
                          <a:cs typeface="Calibri" panose="020F0502020204030204" pitchFamily="34" charset="0"/>
                        </a:rPr>
                        <a:t>Facturación</a:t>
                      </a:r>
                      <a:r>
                        <a:rPr lang="es-PE" sz="1600" baseline="0" dirty="0">
                          <a:latin typeface="Calibri" panose="020F0502020204030204" pitchFamily="34" charset="0"/>
                          <a:cs typeface="Calibri" panose="020F0502020204030204" pitchFamily="34" charset="0"/>
                        </a:rPr>
                        <a:t> por fallas de servicio (todos los servicios)_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2"/>
                  </a:ext>
                </a:extLst>
              </a:tr>
              <a:tr h="946099">
                <a:tc>
                  <a:txBody>
                    <a:bodyPr/>
                    <a:lstStyle/>
                    <a:p>
                      <a:pPr algn="l"/>
                      <a:r>
                        <a:rPr lang="es-PE" sz="1600" dirty="0">
                          <a:latin typeface="Calibri" panose="020F0502020204030204" pitchFamily="34" charset="0"/>
                          <a:cs typeface="Calibri" panose="020F0502020204030204" pitchFamily="34" charset="0"/>
                        </a:rPr>
                        <a:t>Facturación</a:t>
                      </a:r>
                      <a:r>
                        <a:rPr lang="es-PE" sz="1600" baseline="0" dirty="0">
                          <a:latin typeface="Calibri" panose="020F0502020204030204" pitchFamily="34" charset="0"/>
                          <a:cs typeface="Calibri" panose="020F0502020204030204" pitchFamily="34" charset="0"/>
                        </a:rPr>
                        <a:t> relacionado a la veracidad de información_</a:t>
                      </a:r>
                      <a:endParaRPr lang="es-PE" sz="16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vMerge="1">
                  <a:txBody>
                    <a:bodyPr/>
                    <a:lstStyle/>
                    <a:p>
                      <a:pPr algn="ctr"/>
                      <a:endParaRPr lang="es-PE" sz="1400" i="1" dirty="0">
                        <a:solidFill>
                          <a:srgbClr val="0154A0"/>
                        </a:solidFill>
                        <a:latin typeface="Arial" panose="020B0604020202020204" pitchFamily="34" charset="0"/>
                        <a:cs typeface="Arial" panose="020B0604020202020204" pitchFamily="34" charset="0"/>
                      </a:endParaRPr>
                    </a:p>
                  </a:txBody>
                  <a:tcPr anchor="ctr">
                    <a:lnL w="3175" cap="flat" cmpd="sng" algn="ctr">
                      <a:solidFill>
                        <a:srgbClr val="FF9700"/>
                      </a:solidFill>
                      <a:prstDash val="solid"/>
                      <a:round/>
                      <a:headEnd type="none" w="med" len="med"/>
                      <a:tailEnd type="none" w="med" len="med"/>
                    </a:lnL>
                    <a:lnR w="3175" cap="flat" cmpd="sng" algn="ctr">
                      <a:solidFill>
                        <a:srgbClr val="FF9700"/>
                      </a:solidFill>
                      <a:prstDash val="solid"/>
                      <a:round/>
                      <a:headEnd type="none" w="med" len="med"/>
                      <a:tailEnd type="none" w="med" len="med"/>
                    </a:lnR>
                    <a:lnT w="3175" cap="flat" cmpd="sng" algn="ctr">
                      <a:solidFill>
                        <a:srgbClr val="FF9700"/>
                      </a:solidFill>
                      <a:prstDash val="solid"/>
                      <a:round/>
                      <a:headEnd type="none" w="med" len="med"/>
                      <a:tailEnd type="none" w="med" len="med"/>
                    </a:lnT>
                    <a:lnB w="3175" cap="flat" cmpd="sng" algn="ctr">
                      <a:solidFill>
                        <a:srgbClr val="FF9700"/>
                      </a:solidFill>
                      <a:prstDash val="solid"/>
                      <a:round/>
                      <a:headEnd type="none" w="med" len="med"/>
                      <a:tailEnd type="none" w="med" len="med"/>
                    </a:lnB>
                  </a:tcPr>
                </a:tc>
                <a:tc>
                  <a:txBody>
                    <a:bodyPr/>
                    <a:lstStyle/>
                    <a:p>
                      <a:pPr algn="ctr"/>
                      <a:r>
                        <a:rPr lang="es-PE" sz="1600" dirty="0">
                          <a:latin typeface="Calibri" panose="020F0502020204030204" pitchFamily="34" charset="0"/>
                          <a:cs typeface="Calibri" panose="020F0502020204030204" pitchFamily="34" charset="0"/>
                        </a:rPr>
                        <a:t>Reclamos Ext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3"/>
                  </a:ext>
                </a:extLst>
              </a:tr>
            </a:tbl>
          </a:graphicData>
        </a:graphic>
      </p:graphicFrame>
      <p:sp>
        <p:nvSpPr>
          <p:cNvPr id="6" name="CuadroTexto 5"/>
          <p:cNvSpPr txBox="1"/>
          <p:nvPr/>
        </p:nvSpPr>
        <p:spPr>
          <a:xfrm>
            <a:off x="4395497" y="1637373"/>
            <a:ext cx="3308534" cy="369332"/>
          </a:xfrm>
          <a:prstGeom prst="rect">
            <a:avLst/>
          </a:prstGeom>
          <a:noFill/>
        </p:spPr>
        <p:txBody>
          <a:bodyPr wrap="none" rtlCol="0">
            <a:spAutoFit/>
          </a:bodyPr>
          <a:lstStyle/>
          <a:p>
            <a:r>
              <a:rPr lang="es-PE" dirty="0">
                <a:solidFill>
                  <a:srgbClr val="4D4D4D"/>
                </a:solidFill>
                <a:latin typeface="Calibri" panose="020F0502020204030204" pitchFamily="34" charset="0"/>
                <a:cs typeface="Calibri" panose="020F0502020204030204" pitchFamily="34" charset="0"/>
              </a:rPr>
              <a:t>Reclamos Mixtos por facturación.</a:t>
            </a:r>
          </a:p>
        </p:txBody>
      </p: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267882" y="1969519"/>
            <a:ext cx="4027317" cy="4474797"/>
          </a:xfrm>
          <a:prstGeom prst="rect">
            <a:avLst/>
          </a:prstGeom>
        </p:spPr>
      </p:pic>
    </p:spTree>
    <p:extLst>
      <p:ext uri="{BB962C8B-B14F-4D97-AF65-F5344CB8AC3E}">
        <p14:creationId xmlns:p14="http://schemas.microsoft.com/office/powerpoint/2010/main" val="384016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06503-9DED-4917-92C0-4C4A779CF292}"/>
              </a:ext>
            </a:extLst>
          </p:cNvPr>
          <p:cNvSpPr>
            <a:spLocks noGrp="1"/>
          </p:cNvSpPr>
          <p:nvPr>
            <p:ph type="title"/>
          </p:nvPr>
        </p:nvSpPr>
        <p:spPr/>
        <p:txBody>
          <a:bodyPr/>
          <a:lstStyle/>
          <a:p>
            <a:r>
              <a:rPr lang="es-PE" dirty="0"/>
              <a:t>Materia de </a:t>
            </a:r>
            <a:r>
              <a:rPr lang="es-PE" dirty="0" err="1"/>
              <a:t>reclamos_Empresas</a:t>
            </a:r>
            <a:endParaRPr lang="es-PE" dirty="0"/>
          </a:p>
        </p:txBody>
      </p:sp>
      <p:sp>
        <p:nvSpPr>
          <p:cNvPr id="3" name="Marcador de número de diapositiva 2">
            <a:extLst>
              <a:ext uri="{FF2B5EF4-FFF2-40B4-BE49-F238E27FC236}">
                <a16:creationId xmlns:a16="http://schemas.microsoft.com/office/drawing/2014/main" id="{642012E9-8C28-4E41-8E23-CB9BCAF9777B}"/>
              </a:ext>
            </a:extLst>
          </p:cNvPr>
          <p:cNvSpPr>
            <a:spLocks noGrp="1"/>
          </p:cNvSpPr>
          <p:nvPr>
            <p:ph type="sldNum" sz="quarter" idx="12"/>
          </p:nvPr>
        </p:nvSpPr>
        <p:spPr/>
        <p:txBody>
          <a:bodyPr/>
          <a:lstStyle/>
          <a:p>
            <a:fld id="{6FB91799-A107-423A-86EB-F058D660FB79}" type="slidenum">
              <a:rPr lang="es-PE" smtClean="0"/>
              <a:pPr/>
              <a:t>22</a:t>
            </a:fld>
            <a:endParaRPr lang="es-PE" dirty="0"/>
          </a:p>
        </p:txBody>
      </p:sp>
      <p:graphicFrame>
        <p:nvGraphicFramePr>
          <p:cNvPr id="4" name="Diagrama 3">
            <a:extLst>
              <a:ext uri="{FF2B5EF4-FFF2-40B4-BE49-F238E27FC236}">
                <a16:creationId xmlns:a16="http://schemas.microsoft.com/office/drawing/2014/main" id="{E0ECD50B-FACB-46DB-96A3-0922080B71A7}"/>
              </a:ext>
            </a:extLst>
          </p:cNvPr>
          <p:cNvGraphicFramePr/>
          <p:nvPr>
            <p:extLst>
              <p:ext uri="{D42A27DB-BD31-4B8C-83A1-F6EECF244321}">
                <p14:modId xmlns:p14="http://schemas.microsoft.com/office/powerpoint/2010/main" val="3838782681"/>
              </p:ext>
            </p:extLst>
          </p:nvPr>
        </p:nvGraphicFramePr>
        <p:xfrm>
          <a:off x="661736" y="1021895"/>
          <a:ext cx="10792327"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3C458633-BAA9-477D-8B52-694DD4049209}"/>
              </a:ext>
            </a:extLst>
          </p:cNvPr>
          <p:cNvSpPr/>
          <p:nvPr/>
        </p:nvSpPr>
        <p:spPr>
          <a:xfrm>
            <a:off x="661736" y="5134857"/>
            <a:ext cx="2572755" cy="1092607"/>
          </a:xfrm>
          <a:prstGeom prst="rect">
            <a:avLst/>
          </a:prstGeom>
        </p:spPr>
        <p:txBody>
          <a:bodyPr wrap="square">
            <a:spAutoFit/>
          </a:bodyPr>
          <a:lstStyle/>
          <a:p>
            <a:pPr algn="ctr" fontAlgn="base">
              <a:spcAft>
                <a:spcPts val="0"/>
              </a:spcAft>
            </a:pPr>
            <a:r>
              <a:rPr lang="es-MX" sz="1300" i="1" dirty="0">
                <a:solidFill>
                  <a:schemeClr val="tx1">
                    <a:lumMod val="85000"/>
                    <a:lumOff val="15000"/>
                  </a:schemeClr>
                </a:solidFill>
                <a:latin typeface="Arial" panose="020B0604020202020204" pitchFamily="34" charset="0"/>
                <a:ea typeface="Times New Roman" panose="02020603050405020304" pitchFamily="18" charset="0"/>
              </a:rPr>
              <a:t>Casos relacionados a Calidad (señal, servicio, veracidad) y aquellos de Calidad que implique al mismo tiempo algún monto facturado.</a:t>
            </a:r>
            <a:endParaRPr lang="es-PE" sz="1300" i="1" dirty="0">
              <a:solidFill>
                <a:schemeClr val="tx1">
                  <a:lumMod val="85000"/>
                  <a:lumOff val="15000"/>
                </a:schemeClr>
              </a:solidFill>
              <a:effectLst/>
              <a:latin typeface="Times New Roman" panose="02020603050405020304" pitchFamily="18" charset="0"/>
              <a:ea typeface="Times New Roman" panose="02020603050405020304" pitchFamily="18" charset="0"/>
            </a:endParaRPr>
          </a:p>
        </p:txBody>
      </p:sp>
      <p:sp>
        <p:nvSpPr>
          <p:cNvPr id="6" name="Rectángulo 5">
            <a:extLst>
              <a:ext uri="{FF2B5EF4-FFF2-40B4-BE49-F238E27FC236}">
                <a16:creationId xmlns:a16="http://schemas.microsoft.com/office/drawing/2014/main" id="{0016088C-9FB0-4E55-A891-8668FFCA323E}"/>
              </a:ext>
            </a:extLst>
          </p:cNvPr>
          <p:cNvSpPr/>
          <p:nvPr/>
        </p:nvSpPr>
        <p:spPr>
          <a:xfrm>
            <a:off x="3485144" y="5134857"/>
            <a:ext cx="2572755" cy="892552"/>
          </a:xfrm>
          <a:prstGeom prst="rect">
            <a:avLst/>
          </a:prstGeom>
        </p:spPr>
        <p:txBody>
          <a:bodyPr wrap="square">
            <a:spAutoFit/>
          </a:bodyPr>
          <a:lstStyle/>
          <a:p>
            <a:pPr algn="ctr" fontAlgn="base">
              <a:spcAft>
                <a:spcPts val="0"/>
              </a:spcAft>
            </a:pPr>
            <a:r>
              <a:rPr lang="es-PE" sz="1300" i="1" dirty="0">
                <a:solidFill>
                  <a:schemeClr val="tx1">
                    <a:lumMod val="85000"/>
                    <a:lumOff val="15000"/>
                  </a:schemeClr>
                </a:solidFill>
                <a:latin typeface="Arial" panose="020B0604020202020204" pitchFamily="34" charset="0"/>
                <a:ea typeface="Times New Roman" panose="02020603050405020304" pitchFamily="18" charset="0"/>
              </a:rPr>
              <a:t>Casos relacionados con la Facturación, Riesgos, y/o que el plazo oscile entre 15 y 20 días de atención.</a:t>
            </a:r>
            <a:endParaRPr lang="es-PE" sz="1300" i="1" dirty="0">
              <a:solidFill>
                <a:schemeClr val="tx1">
                  <a:lumMod val="85000"/>
                  <a:lumOff val="15000"/>
                </a:schemeClr>
              </a:solidFill>
              <a:effectLst/>
              <a:latin typeface="Times New Roman" panose="02020603050405020304" pitchFamily="18" charset="0"/>
              <a:ea typeface="Times New Roman" panose="02020603050405020304" pitchFamily="18" charset="0"/>
            </a:endParaRPr>
          </a:p>
        </p:txBody>
      </p:sp>
      <p:sp>
        <p:nvSpPr>
          <p:cNvPr id="7" name="Rectángulo 6">
            <a:extLst>
              <a:ext uri="{FF2B5EF4-FFF2-40B4-BE49-F238E27FC236}">
                <a16:creationId xmlns:a16="http://schemas.microsoft.com/office/drawing/2014/main" id="{FBE65AF0-BC7B-4E89-881B-F7318C2823A1}"/>
              </a:ext>
            </a:extLst>
          </p:cNvPr>
          <p:cNvSpPr/>
          <p:nvPr/>
        </p:nvSpPr>
        <p:spPr>
          <a:xfrm>
            <a:off x="6308552" y="5134857"/>
            <a:ext cx="2572755" cy="492443"/>
          </a:xfrm>
          <a:prstGeom prst="rect">
            <a:avLst/>
          </a:prstGeom>
        </p:spPr>
        <p:txBody>
          <a:bodyPr wrap="square">
            <a:spAutoFit/>
          </a:bodyPr>
          <a:lstStyle/>
          <a:p>
            <a:pPr algn="ctr" fontAlgn="base">
              <a:spcAft>
                <a:spcPts val="0"/>
              </a:spcAft>
            </a:pPr>
            <a:r>
              <a:rPr lang="es-PE" sz="1300" i="1" dirty="0">
                <a:solidFill>
                  <a:schemeClr val="tx1">
                    <a:lumMod val="85000"/>
                    <a:lumOff val="15000"/>
                  </a:schemeClr>
                </a:solidFill>
                <a:latin typeface="Arial" panose="020B0604020202020204" pitchFamily="34" charset="0"/>
                <a:ea typeface="Times New Roman" panose="02020603050405020304" pitchFamily="18" charset="0"/>
              </a:rPr>
              <a:t>Todos los casos relacionados a Calidad, Facturación y Prepago.</a:t>
            </a:r>
            <a:endParaRPr lang="es-PE" sz="1300" i="1" dirty="0">
              <a:solidFill>
                <a:schemeClr val="tx1">
                  <a:lumMod val="85000"/>
                  <a:lumOff val="15000"/>
                </a:schemeClr>
              </a:solidFill>
              <a:effectLst/>
              <a:latin typeface="Times New Roman" panose="02020603050405020304" pitchFamily="18" charset="0"/>
              <a:ea typeface="Times New Roman" panose="02020603050405020304" pitchFamily="18" charset="0"/>
            </a:endParaRPr>
          </a:p>
        </p:txBody>
      </p:sp>
      <p:pic>
        <p:nvPicPr>
          <p:cNvPr id="8" name="Imagen 7">
            <a:extLst>
              <a:ext uri="{FF2B5EF4-FFF2-40B4-BE49-F238E27FC236}">
                <a16:creationId xmlns:a16="http://schemas.microsoft.com/office/drawing/2014/main" id="{DCFF2D1E-1047-4BBC-ADF1-D5F43D487F1E}"/>
              </a:ext>
            </a:extLst>
          </p:cNvPr>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b="40198"/>
          <a:stretch/>
        </p:blipFill>
        <p:spPr>
          <a:xfrm>
            <a:off x="8864077" y="4758866"/>
            <a:ext cx="2840639" cy="1698767"/>
          </a:xfrm>
          <a:prstGeom prst="rect">
            <a:avLst/>
          </a:prstGeom>
        </p:spPr>
      </p:pic>
    </p:spTree>
    <p:extLst>
      <p:ext uri="{BB962C8B-B14F-4D97-AF65-F5344CB8AC3E}">
        <p14:creationId xmlns:p14="http://schemas.microsoft.com/office/powerpoint/2010/main" val="3808556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Formulario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23</a:t>
            </a:fld>
            <a:endParaRPr lang="es-PE" dirty="0"/>
          </a:p>
        </p:txBody>
      </p:sp>
      <p:sp>
        <p:nvSpPr>
          <p:cNvPr id="6" name="CuadroTexto 5"/>
          <p:cNvSpPr txBox="1"/>
          <p:nvPr/>
        </p:nvSpPr>
        <p:spPr>
          <a:xfrm>
            <a:off x="847639" y="2059122"/>
            <a:ext cx="3567484" cy="2062103"/>
          </a:xfrm>
          <a:prstGeom prst="rect">
            <a:avLst/>
          </a:prstGeom>
          <a:noFill/>
        </p:spPr>
        <p:txBody>
          <a:bodyPr wrap="square" rtlCol="0">
            <a:spAutoFit/>
          </a:bodyPr>
          <a:lstStyle/>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Número del incidente.</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Datos del titular.</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Número de documento.</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Dirección de notificación.</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Teléfono de contacto.</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Datos del usuario.</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Datos del representante.</a:t>
            </a:r>
          </a:p>
          <a:p>
            <a:pPr marL="342900" indent="-342900">
              <a:buAutoNum type="arabicPeriod"/>
            </a:pPr>
            <a:r>
              <a:rPr lang="es-PE" sz="1600" dirty="0">
                <a:solidFill>
                  <a:schemeClr val="tx1">
                    <a:lumMod val="65000"/>
                    <a:lumOff val="35000"/>
                  </a:schemeClr>
                </a:solidFill>
                <a:latin typeface="Calibri" panose="020F0502020204030204" pitchFamily="34" charset="0"/>
                <a:cs typeface="Calibri" panose="020F0502020204030204" pitchFamily="34" charset="0"/>
              </a:rPr>
              <a:t>Correo para notificación por mail.</a:t>
            </a:r>
          </a:p>
        </p:txBody>
      </p:sp>
      <p:pic>
        <p:nvPicPr>
          <p:cNvPr id="20" name="Imagen 19"/>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40171"/>
          <a:stretch/>
        </p:blipFill>
        <p:spPr>
          <a:xfrm>
            <a:off x="102360" y="4005689"/>
            <a:ext cx="4084825" cy="2443917"/>
          </a:xfrm>
          <a:prstGeom prst="rect">
            <a:avLst/>
          </a:prstGeom>
        </p:spPr>
      </p:pic>
      <p:grpSp>
        <p:nvGrpSpPr>
          <p:cNvPr id="29" name="Grupo 28"/>
          <p:cNvGrpSpPr/>
          <p:nvPr/>
        </p:nvGrpSpPr>
        <p:grpSpPr>
          <a:xfrm>
            <a:off x="4415123" y="1454417"/>
            <a:ext cx="7178583" cy="4555424"/>
            <a:chOff x="4524437" y="1321895"/>
            <a:chExt cx="7178583" cy="4555424"/>
          </a:xfrm>
        </p:grpSpPr>
        <p:grpSp>
          <p:nvGrpSpPr>
            <p:cNvPr id="19" name="Grupo 18"/>
            <p:cNvGrpSpPr/>
            <p:nvPr/>
          </p:nvGrpSpPr>
          <p:grpSpPr>
            <a:xfrm>
              <a:off x="4724480" y="1672977"/>
              <a:ext cx="6717325" cy="4102232"/>
              <a:chOff x="4253947" y="1662464"/>
              <a:chExt cx="6927574" cy="4102232"/>
            </a:xfrm>
          </p:grpSpPr>
          <p:pic>
            <p:nvPicPr>
              <p:cNvPr id="9" name="Imagen 8"/>
              <p:cNvPicPr>
                <a:picLocks noChangeAspect="1"/>
              </p:cNvPicPr>
              <p:nvPr/>
            </p:nvPicPr>
            <p:blipFill rotWithShape="1">
              <a:blip r:embed="rId3"/>
              <a:srcRect l="8370" t="29556" r="38043" b="18742"/>
              <a:stretch/>
            </p:blipFill>
            <p:spPr>
              <a:xfrm>
                <a:off x="4253947" y="1662464"/>
                <a:ext cx="6927574" cy="4102232"/>
              </a:xfrm>
              <a:prstGeom prst="rect">
                <a:avLst/>
              </a:prstGeom>
            </p:spPr>
          </p:pic>
          <p:sp>
            <p:nvSpPr>
              <p:cNvPr id="10" name="Rectángulo 9"/>
              <p:cNvSpPr/>
              <p:nvPr/>
            </p:nvSpPr>
            <p:spPr>
              <a:xfrm>
                <a:off x="4624114" y="3032791"/>
                <a:ext cx="2927404" cy="307777"/>
              </a:xfrm>
              <a:prstGeom prst="rect">
                <a:avLst/>
              </a:prstGeom>
            </p:spPr>
            <p:txBody>
              <a:bodyPr wrap="none">
                <a:spAutoFit/>
              </a:bodyPr>
              <a:lstStyle/>
              <a:p>
                <a:r>
                  <a:rPr lang="es-PE" sz="1400" dirty="0">
                    <a:latin typeface="Lucida Handwriting" panose="03010101010101010101" pitchFamily="66" charset="0"/>
                  </a:rPr>
                  <a:t>Venus Maritza Solís Suarez</a:t>
                </a:r>
              </a:p>
            </p:txBody>
          </p:sp>
          <p:sp>
            <p:nvSpPr>
              <p:cNvPr id="11" name="Rectángulo 10"/>
              <p:cNvSpPr/>
              <p:nvPr/>
            </p:nvSpPr>
            <p:spPr>
              <a:xfrm>
                <a:off x="4624114" y="3427155"/>
                <a:ext cx="3393878" cy="307777"/>
              </a:xfrm>
              <a:prstGeom prst="rect">
                <a:avLst/>
              </a:prstGeom>
            </p:spPr>
            <p:txBody>
              <a:bodyPr wrap="none">
                <a:spAutoFit/>
              </a:bodyPr>
              <a:lstStyle/>
              <a:p>
                <a:r>
                  <a:rPr lang="es-PE" sz="1400" dirty="0" err="1">
                    <a:latin typeface="Lucida Handwriting" panose="03010101010101010101" pitchFamily="66" charset="0"/>
                  </a:rPr>
                  <a:t>Asoc</a:t>
                </a:r>
                <a:r>
                  <a:rPr lang="es-PE" sz="1400" dirty="0">
                    <a:latin typeface="Lucida Handwriting" panose="03010101010101010101" pitchFamily="66" charset="0"/>
                  </a:rPr>
                  <a:t>. 5 de noviembre MZ I LT 28</a:t>
                </a:r>
              </a:p>
            </p:txBody>
          </p:sp>
          <p:sp>
            <p:nvSpPr>
              <p:cNvPr id="12" name="Rectángulo 11"/>
              <p:cNvSpPr/>
              <p:nvPr/>
            </p:nvSpPr>
            <p:spPr>
              <a:xfrm>
                <a:off x="9759331" y="3023812"/>
                <a:ext cx="1159292" cy="307777"/>
              </a:xfrm>
              <a:prstGeom prst="rect">
                <a:avLst/>
              </a:prstGeom>
            </p:spPr>
            <p:txBody>
              <a:bodyPr wrap="none">
                <a:spAutoFit/>
              </a:bodyPr>
              <a:lstStyle/>
              <a:p>
                <a:r>
                  <a:rPr lang="es-PE" sz="1400" dirty="0">
                    <a:latin typeface="Lucida Handwriting" panose="03010101010101010101" pitchFamily="66" charset="0"/>
                  </a:rPr>
                  <a:t>29567003</a:t>
                </a:r>
              </a:p>
            </p:txBody>
          </p:sp>
          <p:sp>
            <p:nvSpPr>
              <p:cNvPr id="14" name="Rectángulo 13"/>
              <p:cNvSpPr/>
              <p:nvPr/>
            </p:nvSpPr>
            <p:spPr>
              <a:xfrm>
                <a:off x="9759331" y="3439635"/>
                <a:ext cx="1281120" cy="307777"/>
              </a:xfrm>
              <a:prstGeom prst="rect">
                <a:avLst/>
              </a:prstGeom>
            </p:spPr>
            <p:txBody>
              <a:bodyPr wrap="none">
                <a:spAutoFit/>
              </a:bodyPr>
              <a:lstStyle/>
              <a:p>
                <a:r>
                  <a:rPr lang="es-PE" sz="1400" dirty="0">
                    <a:latin typeface="Lucida Handwriting" panose="03010101010101010101" pitchFamily="66" charset="0"/>
                  </a:rPr>
                  <a:t>952987744</a:t>
                </a:r>
              </a:p>
            </p:txBody>
          </p:sp>
          <p:sp>
            <p:nvSpPr>
              <p:cNvPr id="15" name="Rectángulo 14"/>
              <p:cNvSpPr/>
              <p:nvPr/>
            </p:nvSpPr>
            <p:spPr>
              <a:xfrm>
                <a:off x="9984553" y="3861388"/>
                <a:ext cx="835485" cy="307777"/>
              </a:xfrm>
              <a:prstGeom prst="rect">
                <a:avLst/>
              </a:prstGeom>
            </p:spPr>
            <p:txBody>
              <a:bodyPr wrap="none">
                <a:spAutoFit/>
              </a:bodyPr>
              <a:lstStyle/>
              <a:p>
                <a:r>
                  <a:rPr lang="es-PE" sz="1400" dirty="0">
                    <a:latin typeface="Lucida Handwriting" panose="03010101010101010101" pitchFamily="66" charset="0"/>
                  </a:rPr>
                  <a:t>Tacna</a:t>
                </a:r>
              </a:p>
            </p:txBody>
          </p:sp>
          <p:sp>
            <p:nvSpPr>
              <p:cNvPr id="16" name="Rectángulo 15"/>
              <p:cNvSpPr/>
              <p:nvPr/>
            </p:nvSpPr>
            <p:spPr>
              <a:xfrm>
                <a:off x="4518034" y="3850852"/>
                <a:ext cx="2157963" cy="307777"/>
              </a:xfrm>
              <a:prstGeom prst="rect">
                <a:avLst/>
              </a:prstGeom>
            </p:spPr>
            <p:txBody>
              <a:bodyPr wrap="none">
                <a:spAutoFit/>
              </a:bodyPr>
              <a:lstStyle/>
              <a:p>
                <a:r>
                  <a:rPr lang="es-PE" sz="1400" dirty="0">
                    <a:latin typeface="Lucida Handwriting" panose="03010101010101010101" pitchFamily="66" charset="0"/>
                  </a:rPr>
                  <a:t>Gregorio </a:t>
                </a:r>
                <a:r>
                  <a:rPr lang="es-PE" sz="1400" dirty="0" err="1">
                    <a:latin typeface="Lucida Handwriting" panose="03010101010101010101" pitchFamily="66" charset="0"/>
                  </a:rPr>
                  <a:t>Albarrain</a:t>
                </a:r>
                <a:endParaRPr lang="es-PE" sz="1400" dirty="0">
                  <a:latin typeface="Lucida Handwriting" panose="03010101010101010101" pitchFamily="66" charset="0"/>
                </a:endParaRPr>
              </a:p>
            </p:txBody>
          </p:sp>
          <p:sp>
            <p:nvSpPr>
              <p:cNvPr id="17" name="Rectángulo 16"/>
              <p:cNvSpPr/>
              <p:nvPr/>
            </p:nvSpPr>
            <p:spPr>
              <a:xfrm>
                <a:off x="7877459" y="3844227"/>
                <a:ext cx="835485" cy="307777"/>
              </a:xfrm>
              <a:prstGeom prst="rect">
                <a:avLst/>
              </a:prstGeom>
            </p:spPr>
            <p:txBody>
              <a:bodyPr wrap="none">
                <a:spAutoFit/>
              </a:bodyPr>
              <a:lstStyle/>
              <a:p>
                <a:r>
                  <a:rPr lang="es-PE" sz="1400" dirty="0">
                    <a:latin typeface="Lucida Handwriting" panose="03010101010101010101" pitchFamily="66" charset="0"/>
                  </a:rPr>
                  <a:t>Tacna</a:t>
                </a:r>
              </a:p>
            </p:txBody>
          </p:sp>
          <p:sp>
            <p:nvSpPr>
              <p:cNvPr id="18" name="Rectángulo 17"/>
              <p:cNvSpPr/>
              <p:nvPr/>
            </p:nvSpPr>
            <p:spPr>
              <a:xfrm>
                <a:off x="9848890" y="2081193"/>
                <a:ext cx="1159292" cy="307777"/>
              </a:xfrm>
              <a:prstGeom prst="rect">
                <a:avLst/>
              </a:prstGeom>
            </p:spPr>
            <p:txBody>
              <a:bodyPr wrap="none">
                <a:spAutoFit/>
              </a:bodyPr>
              <a:lstStyle/>
              <a:p>
                <a:r>
                  <a:rPr lang="es-PE" sz="1400" dirty="0">
                    <a:latin typeface="Lucida Handwriting" panose="03010101010101010101" pitchFamily="66" charset="0"/>
                  </a:rPr>
                  <a:t>69418313</a:t>
                </a:r>
              </a:p>
            </p:txBody>
          </p:sp>
        </p:grpSp>
        <p:sp>
          <p:nvSpPr>
            <p:cNvPr id="21" name="Rectángulo 20"/>
            <p:cNvSpPr/>
            <p:nvPr/>
          </p:nvSpPr>
          <p:spPr>
            <a:xfrm>
              <a:off x="10624832" y="1321895"/>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a:t>
              </a:r>
              <a:endParaRPr lang="es-PE" sz="2400" b="1" dirty="0">
                <a:solidFill>
                  <a:srgbClr val="FF6702"/>
                </a:solidFill>
              </a:endParaRPr>
            </a:p>
          </p:txBody>
        </p:sp>
        <p:sp>
          <p:nvSpPr>
            <p:cNvPr id="22" name="Rectángulo 21"/>
            <p:cNvSpPr/>
            <p:nvPr/>
          </p:nvSpPr>
          <p:spPr>
            <a:xfrm>
              <a:off x="4524438" y="2957380"/>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2</a:t>
              </a:r>
              <a:endParaRPr lang="es-PE" sz="2400" b="1" dirty="0">
                <a:solidFill>
                  <a:srgbClr val="FF6702"/>
                </a:solidFill>
              </a:endParaRPr>
            </a:p>
          </p:txBody>
        </p:sp>
        <p:sp>
          <p:nvSpPr>
            <p:cNvPr id="23" name="Rectángulo 22"/>
            <p:cNvSpPr/>
            <p:nvPr/>
          </p:nvSpPr>
          <p:spPr>
            <a:xfrm>
              <a:off x="11342690" y="2937502"/>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3</a:t>
              </a:r>
              <a:endParaRPr lang="es-PE" sz="2400" b="1" dirty="0">
                <a:solidFill>
                  <a:srgbClr val="FF6702"/>
                </a:solidFill>
              </a:endParaRPr>
            </a:p>
          </p:txBody>
        </p:sp>
        <p:sp>
          <p:nvSpPr>
            <p:cNvPr id="24" name="Rectángulo 23"/>
            <p:cNvSpPr/>
            <p:nvPr/>
          </p:nvSpPr>
          <p:spPr>
            <a:xfrm>
              <a:off x="4524437" y="3354942"/>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4</a:t>
              </a:r>
              <a:endParaRPr lang="es-PE" sz="2400" b="1" dirty="0">
                <a:solidFill>
                  <a:srgbClr val="FF6702"/>
                </a:solidFill>
              </a:endParaRPr>
            </a:p>
          </p:txBody>
        </p:sp>
        <p:sp>
          <p:nvSpPr>
            <p:cNvPr id="25" name="Rectángulo 24"/>
            <p:cNvSpPr/>
            <p:nvPr/>
          </p:nvSpPr>
          <p:spPr>
            <a:xfrm>
              <a:off x="11355944" y="3348318"/>
              <a:ext cx="347076" cy="461665"/>
            </a:xfrm>
            <a:prstGeom prst="rect">
              <a:avLst/>
            </a:prstGeom>
          </p:spPr>
          <p:txBody>
            <a:bodyPr wrap="square">
              <a:spAutoFit/>
            </a:bodyPr>
            <a:lstStyle/>
            <a:p>
              <a:r>
                <a:rPr lang="es-PE" sz="2400" b="1" dirty="0">
                  <a:solidFill>
                    <a:srgbClr val="FF6702"/>
                  </a:solidFill>
                </a:rPr>
                <a:t>5</a:t>
              </a:r>
            </a:p>
          </p:txBody>
        </p:sp>
        <p:sp>
          <p:nvSpPr>
            <p:cNvPr id="26" name="Rectángulo 25"/>
            <p:cNvSpPr/>
            <p:nvPr/>
          </p:nvSpPr>
          <p:spPr>
            <a:xfrm>
              <a:off x="4524444" y="4150071"/>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6</a:t>
              </a:r>
              <a:endParaRPr lang="es-PE" sz="2400" b="1" dirty="0">
                <a:solidFill>
                  <a:srgbClr val="FF6702"/>
                </a:solidFill>
              </a:endParaRPr>
            </a:p>
          </p:txBody>
        </p:sp>
        <p:sp>
          <p:nvSpPr>
            <p:cNvPr id="27" name="Rectángulo 26"/>
            <p:cNvSpPr/>
            <p:nvPr/>
          </p:nvSpPr>
          <p:spPr>
            <a:xfrm>
              <a:off x="4531071" y="5415654"/>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8</a:t>
              </a:r>
              <a:endParaRPr lang="es-PE" sz="2400" b="1" dirty="0">
                <a:solidFill>
                  <a:srgbClr val="FF6702"/>
                </a:solidFill>
              </a:endParaRPr>
            </a:p>
          </p:txBody>
        </p:sp>
        <p:sp>
          <p:nvSpPr>
            <p:cNvPr id="28" name="Rectángulo 27"/>
            <p:cNvSpPr/>
            <p:nvPr/>
          </p:nvSpPr>
          <p:spPr>
            <a:xfrm>
              <a:off x="4537698" y="4799427"/>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7</a:t>
              </a:r>
              <a:endParaRPr lang="es-PE" sz="2400" b="1" dirty="0">
                <a:solidFill>
                  <a:srgbClr val="FF6702"/>
                </a:solidFill>
              </a:endParaRPr>
            </a:p>
          </p:txBody>
        </p:sp>
      </p:grpSp>
    </p:spTree>
    <p:extLst>
      <p:ext uri="{BB962C8B-B14F-4D97-AF65-F5344CB8AC3E}">
        <p14:creationId xmlns:p14="http://schemas.microsoft.com/office/powerpoint/2010/main" val="109625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Formulario de reclamos_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24</a:t>
            </a:fld>
            <a:endParaRPr lang="es-PE" dirty="0"/>
          </a:p>
        </p:txBody>
      </p:sp>
      <p:grpSp>
        <p:nvGrpSpPr>
          <p:cNvPr id="19" name="Grupo 18"/>
          <p:cNvGrpSpPr/>
          <p:nvPr/>
        </p:nvGrpSpPr>
        <p:grpSpPr>
          <a:xfrm>
            <a:off x="4770781" y="1295204"/>
            <a:ext cx="6467061" cy="5055927"/>
            <a:chOff x="4770781" y="1295204"/>
            <a:chExt cx="6467061" cy="5055927"/>
          </a:xfrm>
        </p:grpSpPr>
        <p:grpSp>
          <p:nvGrpSpPr>
            <p:cNvPr id="8" name="Grupo 7"/>
            <p:cNvGrpSpPr/>
            <p:nvPr/>
          </p:nvGrpSpPr>
          <p:grpSpPr>
            <a:xfrm>
              <a:off x="4770781" y="1295204"/>
              <a:ext cx="6467061" cy="5055927"/>
              <a:chOff x="4691269" y="1497498"/>
              <a:chExt cx="6467061" cy="5055927"/>
            </a:xfrm>
          </p:grpSpPr>
          <p:pic>
            <p:nvPicPr>
              <p:cNvPr id="6" name="Imagen 5"/>
              <p:cNvPicPr>
                <a:picLocks noChangeAspect="1"/>
              </p:cNvPicPr>
              <p:nvPr/>
            </p:nvPicPr>
            <p:blipFill rotWithShape="1">
              <a:blip r:embed="rId3"/>
              <a:srcRect l="9022" t="29554" r="38152" b="18633"/>
              <a:stretch/>
            </p:blipFill>
            <p:spPr>
              <a:xfrm>
                <a:off x="4717773" y="1497498"/>
                <a:ext cx="6440557" cy="3551582"/>
              </a:xfrm>
              <a:prstGeom prst="rect">
                <a:avLst/>
              </a:prstGeom>
            </p:spPr>
          </p:pic>
          <p:pic>
            <p:nvPicPr>
              <p:cNvPr id="7" name="Imagen 6"/>
              <p:cNvPicPr>
                <a:picLocks noChangeAspect="1"/>
              </p:cNvPicPr>
              <p:nvPr/>
            </p:nvPicPr>
            <p:blipFill rotWithShape="1">
              <a:blip r:embed="rId4"/>
              <a:srcRect l="8805" t="57781" r="38152" b="20567"/>
              <a:stretch/>
            </p:blipFill>
            <p:spPr>
              <a:xfrm>
                <a:off x="4691269" y="5069182"/>
                <a:ext cx="6467061" cy="1484243"/>
              </a:xfrm>
              <a:prstGeom prst="rect">
                <a:avLst/>
              </a:prstGeom>
            </p:spPr>
          </p:pic>
        </p:grpSp>
        <p:sp>
          <p:nvSpPr>
            <p:cNvPr id="10" name="Rectángulo 9"/>
            <p:cNvSpPr/>
            <p:nvPr/>
          </p:nvSpPr>
          <p:spPr>
            <a:xfrm>
              <a:off x="4863681" y="4730853"/>
              <a:ext cx="6241641" cy="738664"/>
            </a:xfrm>
            <a:prstGeom prst="rect">
              <a:avLst/>
            </a:prstGeom>
          </p:spPr>
          <p:txBody>
            <a:bodyPr wrap="square">
              <a:spAutoFit/>
            </a:bodyPr>
            <a:lstStyle/>
            <a:p>
              <a:pPr algn="just"/>
              <a:r>
                <a:rPr lang="es-PE" sz="1050" dirty="0">
                  <a:latin typeface="Lucida Handwriting" panose="03010101010101010101" pitchFamily="66" charset="0"/>
                </a:rPr>
                <a:t>Realicé compra de línea Entel chip 89 por la promoción del 50% de línea adicional el 26/07/2016. Al revisar mi recibo no se me está realizando el descuento. Solicito el </a:t>
              </a:r>
              <a:r>
                <a:rPr lang="es-PE" sz="1050" dirty="0" err="1">
                  <a:latin typeface="Lucida Handwriting" panose="03010101010101010101" pitchFamily="66" charset="0"/>
                </a:rPr>
                <a:t>dscto</a:t>
              </a:r>
              <a:r>
                <a:rPr lang="es-PE" sz="1050" dirty="0">
                  <a:latin typeface="Lucida Handwriting" panose="03010101010101010101" pitchFamily="66" charset="0"/>
                </a:rPr>
                <a:t>. De 44.50 con IGV que me corresponde por estar dentro de l a promoción de líneas adicionales.</a:t>
              </a:r>
            </a:p>
          </p:txBody>
        </p:sp>
        <p:sp>
          <p:nvSpPr>
            <p:cNvPr id="11" name="Rectángulo 10"/>
            <p:cNvSpPr/>
            <p:nvPr/>
          </p:nvSpPr>
          <p:spPr>
            <a:xfrm>
              <a:off x="10003385" y="1763938"/>
              <a:ext cx="973343" cy="307777"/>
            </a:xfrm>
            <a:prstGeom prst="rect">
              <a:avLst/>
            </a:prstGeom>
          </p:spPr>
          <p:txBody>
            <a:bodyPr wrap="none">
              <a:spAutoFit/>
            </a:bodyPr>
            <a:lstStyle/>
            <a:p>
              <a:r>
                <a:rPr lang="es-PE" sz="1400" dirty="0">
                  <a:latin typeface="Lucida Handwriting" panose="03010101010101010101" pitchFamily="66" charset="0"/>
                </a:rPr>
                <a:t>S/.37.72</a:t>
              </a:r>
            </a:p>
          </p:txBody>
        </p:sp>
        <p:sp>
          <p:nvSpPr>
            <p:cNvPr id="12" name="Rectángulo 11"/>
            <p:cNvSpPr/>
            <p:nvPr/>
          </p:nvSpPr>
          <p:spPr>
            <a:xfrm>
              <a:off x="8636408" y="1763937"/>
              <a:ext cx="1281120" cy="307777"/>
            </a:xfrm>
            <a:prstGeom prst="rect">
              <a:avLst/>
            </a:prstGeom>
          </p:spPr>
          <p:txBody>
            <a:bodyPr wrap="none">
              <a:spAutoFit/>
            </a:bodyPr>
            <a:lstStyle/>
            <a:p>
              <a:r>
                <a:rPr lang="es-PE" sz="1400" dirty="0">
                  <a:latin typeface="Lucida Handwriting" panose="03010101010101010101" pitchFamily="66" charset="0"/>
                </a:rPr>
                <a:t>952997744</a:t>
              </a:r>
            </a:p>
          </p:txBody>
        </p:sp>
        <p:sp>
          <p:nvSpPr>
            <p:cNvPr id="13" name="Rectángulo 12"/>
            <p:cNvSpPr/>
            <p:nvPr/>
          </p:nvSpPr>
          <p:spPr>
            <a:xfrm>
              <a:off x="4797285" y="1750685"/>
              <a:ext cx="300082" cy="307777"/>
            </a:xfrm>
            <a:prstGeom prst="rect">
              <a:avLst/>
            </a:prstGeom>
          </p:spPr>
          <p:txBody>
            <a:bodyPr wrap="none">
              <a:spAutoFit/>
            </a:bodyPr>
            <a:lstStyle/>
            <a:p>
              <a:r>
                <a:rPr lang="es-PE" sz="1400" b="1" dirty="0">
                  <a:latin typeface="Lucida Handwriting" panose="03010101010101010101" pitchFamily="66" charset="0"/>
                </a:rPr>
                <a:t>x</a:t>
              </a:r>
            </a:p>
          </p:txBody>
        </p:sp>
        <p:sp>
          <p:nvSpPr>
            <p:cNvPr id="14" name="Rectángulo 13"/>
            <p:cNvSpPr/>
            <p:nvPr/>
          </p:nvSpPr>
          <p:spPr>
            <a:xfrm>
              <a:off x="4812838" y="2152712"/>
              <a:ext cx="300082" cy="307777"/>
            </a:xfrm>
            <a:prstGeom prst="rect">
              <a:avLst/>
            </a:prstGeom>
          </p:spPr>
          <p:txBody>
            <a:bodyPr wrap="none">
              <a:spAutoFit/>
            </a:bodyPr>
            <a:lstStyle/>
            <a:p>
              <a:r>
                <a:rPr lang="es-PE" sz="1400" b="1" dirty="0">
                  <a:latin typeface="Lucida Handwriting" panose="03010101010101010101" pitchFamily="66" charset="0"/>
                </a:rPr>
                <a:t>x</a:t>
              </a:r>
            </a:p>
          </p:txBody>
        </p:sp>
        <p:sp>
          <p:nvSpPr>
            <p:cNvPr id="15" name="Rectángulo 14"/>
            <p:cNvSpPr/>
            <p:nvPr/>
          </p:nvSpPr>
          <p:spPr>
            <a:xfrm>
              <a:off x="5541839" y="2346356"/>
              <a:ext cx="1508746" cy="276999"/>
            </a:xfrm>
            <a:prstGeom prst="rect">
              <a:avLst/>
            </a:prstGeom>
          </p:spPr>
          <p:txBody>
            <a:bodyPr wrap="none">
              <a:spAutoFit/>
            </a:bodyPr>
            <a:lstStyle/>
            <a:p>
              <a:r>
                <a:rPr lang="es-PE" sz="1200" dirty="0">
                  <a:latin typeface="Lucida Handwriting" panose="03010101010101010101" pitchFamily="66" charset="0"/>
                </a:rPr>
                <a:t>001-127539101</a:t>
              </a:r>
            </a:p>
          </p:txBody>
        </p:sp>
        <p:sp>
          <p:nvSpPr>
            <p:cNvPr id="16" name="Rectángulo 15"/>
            <p:cNvSpPr/>
            <p:nvPr/>
          </p:nvSpPr>
          <p:spPr>
            <a:xfrm>
              <a:off x="7536291" y="2352984"/>
              <a:ext cx="1159292" cy="276999"/>
            </a:xfrm>
            <a:prstGeom prst="rect">
              <a:avLst/>
            </a:prstGeom>
          </p:spPr>
          <p:txBody>
            <a:bodyPr wrap="none">
              <a:spAutoFit/>
            </a:bodyPr>
            <a:lstStyle/>
            <a:p>
              <a:r>
                <a:rPr lang="es-PE" sz="1200" dirty="0">
                  <a:latin typeface="Lucida Handwriting" panose="03010101010101010101" pitchFamily="66" charset="0"/>
                </a:rPr>
                <a:t>08/09/2016</a:t>
              </a:r>
            </a:p>
          </p:txBody>
        </p:sp>
        <p:sp>
          <p:nvSpPr>
            <p:cNvPr id="17" name="Rectángulo 16"/>
            <p:cNvSpPr/>
            <p:nvPr/>
          </p:nvSpPr>
          <p:spPr>
            <a:xfrm>
              <a:off x="9741757" y="2362549"/>
              <a:ext cx="1159292" cy="276999"/>
            </a:xfrm>
            <a:prstGeom prst="rect">
              <a:avLst/>
            </a:prstGeom>
          </p:spPr>
          <p:txBody>
            <a:bodyPr wrap="none">
              <a:spAutoFit/>
            </a:bodyPr>
            <a:lstStyle/>
            <a:p>
              <a:r>
                <a:rPr lang="es-PE" sz="1200" dirty="0">
                  <a:latin typeface="Lucida Handwriting" panose="03010101010101010101" pitchFamily="66" charset="0"/>
                </a:rPr>
                <a:t>26/09/2016</a:t>
              </a:r>
            </a:p>
          </p:txBody>
        </p:sp>
        <p:sp>
          <p:nvSpPr>
            <p:cNvPr id="18" name="Rectángulo 17"/>
            <p:cNvSpPr/>
            <p:nvPr/>
          </p:nvSpPr>
          <p:spPr>
            <a:xfrm>
              <a:off x="8384299" y="2676171"/>
              <a:ext cx="300082" cy="307777"/>
            </a:xfrm>
            <a:prstGeom prst="rect">
              <a:avLst/>
            </a:prstGeom>
          </p:spPr>
          <p:txBody>
            <a:bodyPr wrap="none">
              <a:spAutoFit/>
            </a:bodyPr>
            <a:lstStyle/>
            <a:p>
              <a:r>
                <a:rPr lang="es-PE" sz="1400" b="1" dirty="0">
                  <a:latin typeface="Lucida Handwriting" panose="03010101010101010101" pitchFamily="66" charset="0"/>
                </a:rPr>
                <a:t>x</a:t>
              </a:r>
            </a:p>
          </p:txBody>
        </p:sp>
        <p:pic>
          <p:nvPicPr>
            <p:cNvPr id="9" name="Imagen 8"/>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69922" b="83073" l="42533" r="49488">
                          <a14:foregroundMark x1="45168" y1="78255" x2="45168" y2="78255"/>
                          <a14:foregroundMark x1="43558" y1="76042" x2="47584" y2="82031"/>
                          <a14:foregroundMark x1="43119" y1="76693" x2="47218" y2="83073"/>
                          <a14:foregroundMark x1="43704" y1="79297" x2="45900" y2="82813"/>
                          <a14:foregroundMark x1="44143" y1="81250" x2="43119" y2="82943"/>
                          <a14:foregroundMark x1="45681" y1="78646" x2="46999" y2="76302"/>
                          <a14:foregroundMark x1="46999" y1="76172" x2="49122" y2="71745"/>
                        </a14:backgroundRemoval>
                      </a14:imgEffect>
                      <a14:imgEffect>
                        <a14:sharpenSoften amount="50000"/>
                      </a14:imgEffect>
                    </a14:imgLayer>
                  </a14:imgProps>
                </a:ext>
                <a:ext uri="{28A0092B-C50C-407E-A947-70E740481C1C}">
                  <a14:useLocalDpi xmlns:a14="http://schemas.microsoft.com/office/drawing/2010/main" val="0"/>
                </a:ext>
              </a:extLst>
            </a:blip>
            <a:srcRect l="42118" t="69434" r="50390" b="16026"/>
            <a:stretch/>
          </p:blipFill>
          <p:spPr>
            <a:xfrm rot="876848">
              <a:off x="6956485" y="5229435"/>
              <a:ext cx="934336" cy="1019432"/>
            </a:xfrm>
            <a:prstGeom prst="rect">
              <a:avLst/>
            </a:prstGeom>
          </p:spPr>
        </p:pic>
        <p:pic>
          <p:nvPicPr>
            <p:cNvPr id="1026" name="Picture 2" descr="Resultado de imagen para firma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8796" y="5535128"/>
              <a:ext cx="1981260" cy="60568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p:cNvSpPr/>
            <p:nvPr/>
          </p:nvSpPr>
          <p:spPr>
            <a:xfrm>
              <a:off x="5334247" y="5756084"/>
              <a:ext cx="1159292" cy="276999"/>
            </a:xfrm>
            <a:prstGeom prst="rect">
              <a:avLst/>
            </a:prstGeom>
          </p:spPr>
          <p:txBody>
            <a:bodyPr wrap="none">
              <a:spAutoFit/>
            </a:bodyPr>
            <a:lstStyle/>
            <a:p>
              <a:r>
                <a:rPr lang="es-PE" sz="1200" dirty="0">
                  <a:latin typeface="Lucida Handwriting" panose="03010101010101010101" pitchFamily="66" charset="0"/>
                </a:rPr>
                <a:t>23/06/2016</a:t>
              </a:r>
            </a:p>
          </p:txBody>
        </p:sp>
      </p:grpSp>
      <p:pic>
        <p:nvPicPr>
          <p:cNvPr id="21" name="Imagen 20"/>
          <p:cNvPicPr>
            <a:picLocks noChangeAspect="1"/>
          </p:cNvPicPr>
          <p:nvPr/>
        </p:nvPicPr>
        <p:blipFill rotWithShape="1">
          <a:blip r:embed="rId8">
            <a:extLst>
              <a:ext uri="{28A0092B-C50C-407E-A947-70E740481C1C}">
                <a14:useLocalDpi xmlns:a14="http://schemas.microsoft.com/office/drawing/2010/main" val="0"/>
              </a:ext>
            </a:extLst>
          </a:blip>
          <a:srcRect b="22228"/>
          <a:stretch/>
        </p:blipFill>
        <p:spPr>
          <a:xfrm>
            <a:off x="327066" y="4846786"/>
            <a:ext cx="1911455" cy="1486578"/>
          </a:xfrm>
          <a:prstGeom prst="rect">
            <a:avLst/>
          </a:prstGeom>
        </p:spPr>
      </p:pic>
      <p:sp>
        <p:nvSpPr>
          <p:cNvPr id="23" name="CuadroTexto 22"/>
          <p:cNvSpPr txBox="1"/>
          <p:nvPr/>
        </p:nvSpPr>
        <p:spPr>
          <a:xfrm>
            <a:off x="625345" y="1962099"/>
            <a:ext cx="3701787" cy="2062103"/>
          </a:xfrm>
          <a:prstGeom prst="rect">
            <a:avLst/>
          </a:prstGeom>
          <a:noFill/>
        </p:spPr>
        <p:txBody>
          <a:bodyPr wrap="square" rtlCol="0">
            <a:spAutoFit/>
          </a:bodyPr>
          <a:lstStyle/>
          <a:p>
            <a:r>
              <a:rPr lang="es-PE" sz="1600" dirty="0">
                <a:solidFill>
                  <a:schemeClr val="tx1">
                    <a:lumMod val="65000"/>
                    <a:lumOff val="35000"/>
                  </a:schemeClr>
                </a:solidFill>
                <a:latin typeface="Calibri" panose="020F0502020204030204" pitchFamily="34" charset="0"/>
                <a:cs typeface="Calibri" panose="020F0502020204030204" pitchFamily="34" charset="0"/>
              </a:rPr>
              <a:t>9.   Modalidad del servicio contratado.</a:t>
            </a:r>
          </a:p>
          <a:p>
            <a:r>
              <a:rPr lang="es-PE" sz="1600" dirty="0">
                <a:solidFill>
                  <a:schemeClr val="tx1">
                    <a:lumMod val="65000"/>
                    <a:lumOff val="35000"/>
                  </a:schemeClr>
                </a:solidFill>
                <a:latin typeface="Calibri" panose="020F0502020204030204" pitchFamily="34" charset="0"/>
                <a:cs typeface="Calibri" panose="020F0502020204030204" pitchFamily="34" charset="0"/>
              </a:rPr>
              <a:t>10. Número reclamado o cuenta.</a:t>
            </a:r>
          </a:p>
          <a:p>
            <a:r>
              <a:rPr lang="es-PE" sz="1600" dirty="0">
                <a:solidFill>
                  <a:schemeClr val="tx1">
                    <a:lumMod val="65000"/>
                    <a:lumOff val="35000"/>
                  </a:schemeClr>
                </a:solidFill>
                <a:latin typeface="Calibri" panose="020F0502020204030204" pitchFamily="34" charset="0"/>
                <a:cs typeface="Calibri" panose="020F0502020204030204" pitchFamily="34" charset="0"/>
              </a:rPr>
              <a:t>11. Monto </a:t>
            </a:r>
            <a:r>
              <a:rPr lang="es-PE" sz="1600">
                <a:solidFill>
                  <a:schemeClr val="tx1">
                    <a:lumMod val="65000"/>
                    <a:lumOff val="35000"/>
                  </a:schemeClr>
                </a:solidFill>
                <a:latin typeface="Calibri" panose="020F0502020204030204" pitchFamily="34" charset="0"/>
                <a:cs typeface="Calibri" panose="020F0502020204030204" pitchFamily="34" charset="0"/>
              </a:rPr>
              <a:t>reclamado con IGV</a:t>
            </a:r>
            <a:r>
              <a:rPr lang="es-PE" sz="1600" dirty="0">
                <a:solidFill>
                  <a:schemeClr val="tx1">
                    <a:lumMod val="65000"/>
                    <a:lumOff val="35000"/>
                  </a:schemeClr>
                </a:solidFill>
                <a:latin typeface="Calibri" panose="020F0502020204030204" pitchFamily="34" charset="0"/>
                <a:cs typeface="Calibri" panose="020F0502020204030204" pitchFamily="34" charset="0"/>
              </a:rPr>
              <a:t>.</a:t>
            </a:r>
          </a:p>
          <a:p>
            <a:r>
              <a:rPr lang="es-PE" sz="1600" dirty="0">
                <a:solidFill>
                  <a:schemeClr val="tx1">
                    <a:lumMod val="65000"/>
                    <a:lumOff val="35000"/>
                  </a:schemeClr>
                </a:solidFill>
                <a:latin typeface="Calibri" panose="020F0502020204030204" pitchFamily="34" charset="0"/>
                <a:cs typeface="Calibri" panose="020F0502020204030204" pitchFamily="34" charset="0"/>
              </a:rPr>
              <a:t>12. Datos del recibo.</a:t>
            </a:r>
          </a:p>
          <a:p>
            <a:r>
              <a:rPr lang="es-PE" sz="1600" dirty="0">
                <a:solidFill>
                  <a:schemeClr val="tx1">
                    <a:lumMod val="65000"/>
                    <a:lumOff val="35000"/>
                  </a:schemeClr>
                </a:solidFill>
                <a:latin typeface="Calibri" panose="020F0502020204030204" pitchFamily="34" charset="0"/>
                <a:cs typeface="Calibri" panose="020F0502020204030204" pitchFamily="34" charset="0"/>
              </a:rPr>
              <a:t>13. Materias de reclamo.</a:t>
            </a:r>
          </a:p>
          <a:p>
            <a:r>
              <a:rPr lang="es-PE" sz="1600" dirty="0">
                <a:solidFill>
                  <a:schemeClr val="tx1">
                    <a:lumMod val="65000"/>
                    <a:lumOff val="35000"/>
                  </a:schemeClr>
                </a:solidFill>
                <a:latin typeface="Calibri" panose="020F0502020204030204" pitchFamily="34" charset="0"/>
                <a:cs typeface="Calibri" panose="020F0502020204030204" pitchFamily="34" charset="0"/>
              </a:rPr>
              <a:t>14. Descripción del reclamo.</a:t>
            </a:r>
          </a:p>
          <a:p>
            <a:r>
              <a:rPr lang="es-PE" sz="1600" dirty="0">
                <a:solidFill>
                  <a:schemeClr val="tx1">
                    <a:lumMod val="65000"/>
                    <a:lumOff val="35000"/>
                  </a:schemeClr>
                </a:solidFill>
                <a:latin typeface="Calibri" panose="020F0502020204030204" pitchFamily="34" charset="0"/>
                <a:cs typeface="Calibri" panose="020F0502020204030204" pitchFamily="34" charset="0"/>
              </a:rPr>
              <a:t>15. Fecha de presentación.</a:t>
            </a:r>
          </a:p>
          <a:p>
            <a:r>
              <a:rPr lang="es-PE" sz="1600" dirty="0">
                <a:solidFill>
                  <a:schemeClr val="tx1">
                    <a:lumMod val="65000"/>
                    <a:lumOff val="35000"/>
                  </a:schemeClr>
                </a:solidFill>
                <a:latin typeface="Calibri" panose="020F0502020204030204" pitchFamily="34" charset="0"/>
                <a:cs typeface="Calibri" panose="020F0502020204030204" pitchFamily="34" charset="0"/>
              </a:rPr>
              <a:t>16. Firma del usuario/titular.</a:t>
            </a:r>
          </a:p>
        </p:txBody>
      </p:sp>
      <p:sp>
        <p:nvSpPr>
          <p:cNvPr id="24" name="Rectángulo 23"/>
          <p:cNvSpPr/>
          <p:nvPr/>
        </p:nvSpPr>
        <p:spPr>
          <a:xfrm>
            <a:off x="9055017" y="933717"/>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10</a:t>
            </a:r>
            <a:endParaRPr lang="es-PE" sz="2400" b="1" dirty="0">
              <a:solidFill>
                <a:srgbClr val="FF6702"/>
              </a:solidFill>
            </a:endParaRPr>
          </a:p>
        </p:txBody>
      </p:sp>
      <p:sp>
        <p:nvSpPr>
          <p:cNvPr id="25" name="Rectángulo 24"/>
          <p:cNvSpPr/>
          <p:nvPr/>
        </p:nvSpPr>
        <p:spPr>
          <a:xfrm>
            <a:off x="4504024" y="1680202"/>
            <a:ext cx="347076"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9</a:t>
            </a:r>
            <a:endParaRPr lang="es-PE" sz="2400" b="1" dirty="0">
              <a:solidFill>
                <a:srgbClr val="FF6702"/>
              </a:solidFill>
            </a:endParaRPr>
          </a:p>
        </p:txBody>
      </p:sp>
      <p:sp>
        <p:nvSpPr>
          <p:cNvPr id="27" name="Rectángulo 26"/>
          <p:cNvSpPr/>
          <p:nvPr/>
        </p:nvSpPr>
        <p:spPr>
          <a:xfrm>
            <a:off x="4362211" y="3534361"/>
            <a:ext cx="68223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13</a:t>
            </a:r>
            <a:endParaRPr lang="es-PE" sz="2400" b="1" dirty="0">
              <a:solidFill>
                <a:srgbClr val="FF6702"/>
              </a:solidFill>
            </a:endParaRPr>
          </a:p>
        </p:txBody>
      </p:sp>
      <p:sp>
        <p:nvSpPr>
          <p:cNvPr id="32" name="Rectángulo 31"/>
          <p:cNvSpPr/>
          <p:nvPr/>
        </p:nvSpPr>
        <p:spPr>
          <a:xfrm>
            <a:off x="10199877" y="933717"/>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11</a:t>
            </a:r>
            <a:endParaRPr lang="es-PE" sz="2400" b="1" dirty="0">
              <a:solidFill>
                <a:srgbClr val="FF6702"/>
              </a:solidFill>
            </a:endParaRPr>
          </a:p>
        </p:txBody>
      </p:sp>
      <p:sp>
        <p:nvSpPr>
          <p:cNvPr id="33" name="Rectángulo 32"/>
          <p:cNvSpPr/>
          <p:nvPr/>
        </p:nvSpPr>
        <p:spPr>
          <a:xfrm>
            <a:off x="11086404" y="2239337"/>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12</a:t>
            </a:r>
            <a:endParaRPr lang="es-PE" sz="2400" b="1" dirty="0">
              <a:solidFill>
                <a:srgbClr val="FF6702"/>
              </a:solidFill>
            </a:endParaRPr>
          </a:p>
        </p:txBody>
      </p:sp>
      <p:sp>
        <p:nvSpPr>
          <p:cNvPr id="34" name="Rectángulo 33"/>
          <p:cNvSpPr/>
          <p:nvPr/>
        </p:nvSpPr>
        <p:spPr>
          <a:xfrm>
            <a:off x="4366969" y="4869352"/>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14</a:t>
            </a:r>
            <a:endParaRPr lang="es-PE" sz="2400" b="1" dirty="0">
              <a:solidFill>
                <a:srgbClr val="FF6702"/>
              </a:solidFill>
            </a:endParaRPr>
          </a:p>
        </p:txBody>
      </p:sp>
      <p:sp>
        <p:nvSpPr>
          <p:cNvPr id="35" name="Rectángulo 34"/>
          <p:cNvSpPr/>
          <p:nvPr/>
        </p:nvSpPr>
        <p:spPr>
          <a:xfrm>
            <a:off x="4812838" y="5643015"/>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15</a:t>
            </a:r>
            <a:endParaRPr lang="es-PE" sz="2400" b="1" dirty="0">
              <a:solidFill>
                <a:srgbClr val="FF6702"/>
              </a:solidFill>
            </a:endParaRPr>
          </a:p>
        </p:txBody>
      </p:sp>
      <p:sp>
        <p:nvSpPr>
          <p:cNvPr id="36" name="Rectángulo 35"/>
          <p:cNvSpPr/>
          <p:nvPr/>
        </p:nvSpPr>
        <p:spPr>
          <a:xfrm>
            <a:off x="10657485" y="5571418"/>
            <a:ext cx="580357" cy="461665"/>
          </a:xfrm>
          <a:prstGeom prst="rect">
            <a:avLst/>
          </a:prstGeom>
        </p:spPr>
        <p:txBody>
          <a:bodyPr wrap="square">
            <a:spAutoFit/>
          </a:bodyPr>
          <a:lstStyle/>
          <a:p>
            <a:r>
              <a:rPr lang="es-PE" sz="2400" b="1" dirty="0">
                <a:solidFill>
                  <a:srgbClr val="FF6702"/>
                </a:solidFill>
                <a:latin typeface="Calibri" panose="020F0502020204030204" pitchFamily="34" charset="0"/>
                <a:cs typeface="Calibri" panose="020F0502020204030204" pitchFamily="34" charset="0"/>
              </a:rPr>
              <a:t>16</a:t>
            </a:r>
            <a:endParaRPr lang="es-PE" sz="2400" b="1" dirty="0">
              <a:solidFill>
                <a:srgbClr val="FF6702"/>
              </a:solidFill>
            </a:endParaRPr>
          </a:p>
        </p:txBody>
      </p:sp>
      <p:pic>
        <p:nvPicPr>
          <p:cNvPr id="30" name="Imagen 29">
            <a:extLst>
              <a:ext uri="{FF2B5EF4-FFF2-40B4-BE49-F238E27FC236}">
                <a16:creationId xmlns:a16="http://schemas.microsoft.com/office/drawing/2014/main" id="{A6374A1D-95FF-4111-AFDD-EE03120BF894}"/>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342980" y="4570522"/>
            <a:ext cx="1895791" cy="1570888"/>
          </a:xfrm>
          <a:prstGeom prst="rect">
            <a:avLst/>
          </a:prstGeom>
          <a:noFill/>
          <a:ln>
            <a:noFill/>
          </a:ln>
        </p:spPr>
      </p:pic>
      <p:sp>
        <p:nvSpPr>
          <p:cNvPr id="5" name="Bocadillo: rectángulo con esquinas redondeadas 4">
            <a:extLst>
              <a:ext uri="{FF2B5EF4-FFF2-40B4-BE49-F238E27FC236}">
                <a16:creationId xmlns:a16="http://schemas.microsoft.com/office/drawing/2014/main" id="{1DB16B44-6FBA-4F75-964B-06D27CC9F31A}"/>
              </a:ext>
            </a:extLst>
          </p:cNvPr>
          <p:cNvSpPr/>
          <p:nvPr/>
        </p:nvSpPr>
        <p:spPr>
          <a:xfrm>
            <a:off x="671512" y="4171663"/>
            <a:ext cx="3562938" cy="773693"/>
          </a:xfrm>
          <a:prstGeom prst="wedgeRoundRectCallout">
            <a:avLst>
              <a:gd name="adj1" fmla="val -29388"/>
              <a:gd name="adj2" fmla="val 79088"/>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PE" sz="1600" b="1" i="1" dirty="0"/>
              <a:t>es IMPORTANTE que el asesor coloque en el formulario el sello de recepción. </a:t>
            </a:r>
          </a:p>
        </p:txBody>
      </p:sp>
    </p:spTree>
    <p:extLst>
      <p:ext uri="{BB962C8B-B14F-4D97-AF65-F5344CB8AC3E}">
        <p14:creationId xmlns:p14="http://schemas.microsoft.com/office/powerpoint/2010/main" val="324527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Consideraciones_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25</a:t>
            </a:fld>
            <a:endParaRPr lang="es-PE" dirty="0"/>
          </a:p>
        </p:txBody>
      </p:sp>
      <p:grpSp>
        <p:nvGrpSpPr>
          <p:cNvPr id="5" name="Grupo 4"/>
          <p:cNvGrpSpPr/>
          <p:nvPr/>
        </p:nvGrpSpPr>
        <p:grpSpPr>
          <a:xfrm>
            <a:off x="1321235" y="1862862"/>
            <a:ext cx="9481352" cy="840841"/>
            <a:chOff x="1925919" y="1900574"/>
            <a:chExt cx="9481352" cy="840841"/>
          </a:xfrm>
        </p:grpSpPr>
        <p:sp>
          <p:nvSpPr>
            <p:cNvPr id="6" name="Rectángulo 5"/>
            <p:cNvSpPr/>
            <p:nvPr/>
          </p:nvSpPr>
          <p:spPr>
            <a:xfrm>
              <a:off x="2607964" y="1910418"/>
              <a:ext cx="8799307" cy="830997"/>
            </a:xfrm>
            <a:prstGeom prst="rect">
              <a:avLst/>
            </a:prstGeom>
          </p:spPr>
          <p:txBody>
            <a:bodyPr wrap="square">
              <a:spAutoFit/>
            </a:bodyPr>
            <a:lstStyle/>
            <a:p>
              <a:r>
                <a:rPr lang="es-PE" sz="1600" b="1" i="1" dirty="0">
                  <a:solidFill>
                    <a:srgbClr val="FF6702"/>
                  </a:solidFill>
                  <a:latin typeface="Calibri" panose="020F0502020204030204" pitchFamily="34" charset="0"/>
                  <a:cs typeface="Calibri" panose="020F0502020204030204" pitchFamily="34" charset="0"/>
                </a:rPr>
                <a:t>Pagos y condicionamiento del reclamo_</a:t>
              </a:r>
              <a:r>
                <a:rPr lang="es-PE" sz="1600" b="1" i="1" dirty="0">
                  <a:solidFill>
                    <a:srgbClr val="0154A0"/>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Luego de presentado un reclamo y mientras el procedimiento no hubiese concluido, ENTEL no podrá suspender la prestación del servicio, ni exigir el pago o resolver el contrato del abonado.</a:t>
              </a:r>
              <a:endParaRPr lang="es-PE" sz="1600" i="1" dirty="0">
                <a:solidFill>
                  <a:srgbClr val="4D4D4D"/>
                </a:solidFill>
                <a:effectLst/>
                <a:latin typeface="Calibri" panose="020F0502020204030204" pitchFamily="34" charset="0"/>
                <a:cs typeface="Calibri" panose="020F0502020204030204" pitchFamily="34" charset="0"/>
              </a:endParaRPr>
            </a:p>
          </p:txBody>
        </p:sp>
        <p:pic>
          <p:nvPicPr>
            <p:cNvPr id="7" name="Picture 4" descr="http://2.bp.blogspot.com/-NZTRWdSogTc/Tyb98BjlRKI/AAAAAAAAAFo/er5IomvWJcc/s1600/asterisco.jpg"/>
            <p:cNvPicPr>
              <a:picLocks noChangeAspect="1" noChangeArrowheads="1"/>
            </p:cNvPicPr>
            <p:nvPr/>
          </p:nvPicPr>
          <p:blipFill rotWithShape="1">
            <a:blip r:embed="rId2">
              <a:extLst>
                <a:ext uri="{28A0092B-C50C-407E-A947-70E740481C1C}">
                  <a14:useLocalDpi xmlns:a14="http://schemas.microsoft.com/office/drawing/2010/main" val="0"/>
                </a:ext>
              </a:extLst>
            </a:blip>
            <a:srcRect l="39400" t="8889" r="38352" b="54032"/>
            <a:stretch/>
          </p:blipFill>
          <p:spPr bwMode="auto">
            <a:xfrm>
              <a:off x="1925919" y="1900574"/>
              <a:ext cx="682046" cy="682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upo 7"/>
          <p:cNvGrpSpPr/>
          <p:nvPr/>
        </p:nvGrpSpPr>
        <p:grpSpPr>
          <a:xfrm>
            <a:off x="1335749" y="2891585"/>
            <a:ext cx="9481353" cy="682046"/>
            <a:chOff x="1940433" y="2929297"/>
            <a:chExt cx="9481353" cy="682046"/>
          </a:xfrm>
        </p:grpSpPr>
        <p:pic>
          <p:nvPicPr>
            <p:cNvPr id="9" name="Picture 4" descr="http://2.bp.blogspot.com/-NZTRWdSogTc/Tyb98BjlRKI/AAAAAAAAAFo/er5IomvWJcc/s1600/asterisco.jpg"/>
            <p:cNvPicPr>
              <a:picLocks noChangeAspect="1" noChangeArrowheads="1"/>
            </p:cNvPicPr>
            <p:nvPr/>
          </p:nvPicPr>
          <p:blipFill rotWithShape="1">
            <a:blip r:embed="rId2">
              <a:extLst>
                <a:ext uri="{28A0092B-C50C-407E-A947-70E740481C1C}">
                  <a14:useLocalDpi xmlns:a14="http://schemas.microsoft.com/office/drawing/2010/main" val="0"/>
                </a:ext>
              </a:extLst>
            </a:blip>
            <a:srcRect l="39400" t="8889" r="38352" b="54032"/>
            <a:stretch/>
          </p:blipFill>
          <p:spPr bwMode="auto">
            <a:xfrm>
              <a:off x="1940433" y="2929297"/>
              <a:ext cx="682046" cy="6820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622479" y="3111429"/>
              <a:ext cx="8799307" cy="338554"/>
            </a:xfrm>
            <a:prstGeom prst="rect">
              <a:avLst/>
            </a:prstGeom>
          </p:spPr>
          <p:txBody>
            <a:bodyPr wrap="square">
              <a:spAutoFit/>
            </a:bodyPr>
            <a:lstStyle/>
            <a:p>
              <a:r>
                <a:rPr lang="es-PE" sz="1600" b="1" i="1" dirty="0">
                  <a:solidFill>
                    <a:srgbClr val="FF6702"/>
                  </a:solidFill>
                  <a:latin typeface="Calibri" panose="020F0502020204030204" pitchFamily="34" charset="0"/>
                  <a:cs typeface="Calibri" panose="020F0502020204030204" pitchFamily="34" charset="0"/>
                </a:rPr>
                <a:t>Obligaciones de Entel durante el procedimiento de atención de un reclamo_ </a:t>
              </a:r>
              <a:endParaRPr lang="es-PE" sz="1600" i="1" dirty="0">
                <a:solidFill>
                  <a:srgbClr val="0154A0"/>
                </a:solidFill>
                <a:effectLst/>
                <a:latin typeface="Calibri" panose="020F0502020204030204" pitchFamily="34" charset="0"/>
                <a:cs typeface="Calibri" panose="020F0502020204030204" pitchFamily="34" charset="0"/>
              </a:endParaRPr>
            </a:p>
          </p:txBody>
        </p:sp>
      </p:grpSp>
      <p:grpSp>
        <p:nvGrpSpPr>
          <p:cNvPr id="11" name="Grupo 10"/>
          <p:cNvGrpSpPr/>
          <p:nvPr/>
        </p:nvGrpSpPr>
        <p:grpSpPr>
          <a:xfrm>
            <a:off x="1818473" y="3710751"/>
            <a:ext cx="8600084" cy="2379444"/>
            <a:chOff x="2423157" y="3468245"/>
            <a:chExt cx="8600084" cy="2379444"/>
          </a:xfrm>
        </p:grpSpPr>
        <p:sp>
          <p:nvSpPr>
            <p:cNvPr id="12" name="Rectángulo redondeado 12"/>
            <p:cNvSpPr/>
            <p:nvPr/>
          </p:nvSpPr>
          <p:spPr>
            <a:xfrm>
              <a:off x="2423157" y="3468245"/>
              <a:ext cx="2070399" cy="2379444"/>
            </a:xfrm>
            <a:prstGeom prst="roundRect">
              <a:avLst/>
            </a:prstGeom>
            <a:noFill/>
            <a:ln w="76200">
              <a:solidFill>
                <a:srgbClr val="B4B3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3" name="CuadroTexto 12"/>
            <p:cNvSpPr txBox="1"/>
            <p:nvPr/>
          </p:nvSpPr>
          <p:spPr>
            <a:xfrm>
              <a:off x="2611224" y="3650259"/>
              <a:ext cx="1694264" cy="2062103"/>
            </a:xfrm>
            <a:prstGeom prst="rect">
              <a:avLst/>
            </a:prstGeom>
            <a:noFill/>
          </p:spPr>
          <p:txBody>
            <a:bodyPr wrap="square" rtlCol="0">
              <a:spAutoFit/>
            </a:bodyPr>
            <a:lstStyle/>
            <a:p>
              <a:r>
                <a:rPr lang="es-PE" sz="1600" i="1" dirty="0">
                  <a:solidFill>
                    <a:srgbClr val="4D4D4D"/>
                  </a:solidFill>
                  <a:latin typeface="Calibri" panose="020F0502020204030204" pitchFamily="34" charset="0"/>
                  <a:cs typeface="Calibri" panose="020F0502020204030204" pitchFamily="34" charset="0"/>
                </a:rPr>
                <a:t>Recibir todos los reclamos, apelaciones o quejas evitando emitir opiniones sobre el resultado del procedimiento.</a:t>
              </a:r>
            </a:p>
          </p:txBody>
        </p:sp>
        <p:sp>
          <p:nvSpPr>
            <p:cNvPr id="14" name="CuadroTexto 13"/>
            <p:cNvSpPr txBox="1"/>
            <p:nvPr/>
          </p:nvSpPr>
          <p:spPr>
            <a:xfrm>
              <a:off x="4747627" y="3619579"/>
              <a:ext cx="1751384" cy="1569660"/>
            </a:xfrm>
            <a:prstGeom prst="rect">
              <a:avLst/>
            </a:prstGeom>
            <a:noFill/>
          </p:spPr>
          <p:txBody>
            <a:bodyPr wrap="square" rtlCol="0">
              <a:spAutoFit/>
            </a:bodyPr>
            <a:lstStyle/>
            <a:p>
              <a:r>
                <a:rPr lang="es-PE" sz="1600" i="1" dirty="0">
                  <a:solidFill>
                    <a:srgbClr val="4D4D4D"/>
                  </a:solidFill>
                  <a:latin typeface="Calibri" panose="020F0502020204030204" pitchFamily="34" charset="0"/>
                  <a:cs typeface="Calibri" panose="020F0502020204030204" pitchFamily="34" charset="0"/>
                </a:rPr>
                <a:t>Informar al usuario / abonado sobre el estado de su trámite y facilitarle el acceso al expediente.</a:t>
              </a:r>
            </a:p>
          </p:txBody>
        </p:sp>
        <p:sp>
          <p:nvSpPr>
            <p:cNvPr id="15" name="CuadroTexto 14"/>
            <p:cNvSpPr txBox="1"/>
            <p:nvPr/>
          </p:nvSpPr>
          <p:spPr>
            <a:xfrm>
              <a:off x="6969038" y="3712079"/>
              <a:ext cx="1524137" cy="1569660"/>
            </a:xfrm>
            <a:prstGeom prst="rect">
              <a:avLst/>
            </a:prstGeom>
            <a:noFill/>
          </p:spPr>
          <p:txBody>
            <a:bodyPr wrap="square" rtlCol="0">
              <a:spAutoFit/>
            </a:bodyPr>
            <a:lstStyle/>
            <a:p>
              <a:r>
                <a:rPr lang="es-PE" sz="1600" i="1" dirty="0">
                  <a:solidFill>
                    <a:srgbClr val="4D4D4D"/>
                  </a:solidFill>
                  <a:latin typeface="Calibri" panose="020F0502020204030204" pitchFamily="34" charset="0"/>
                  <a:cs typeface="Calibri" panose="020F0502020204030204" pitchFamily="34" charset="0"/>
                </a:rPr>
                <a:t>Expedir las copias del expediente a solicitud del cliente (Pago de derecho).</a:t>
              </a:r>
            </a:p>
          </p:txBody>
        </p:sp>
        <p:sp>
          <p:nvSpPr>
            <p:cNvPr id="16" name="CuadroTexto 15"/>
            <p:cNvSpPr txBox="1"/>
            <p:nvPr/>
          </p:nvSpPr>
          <p:spPr>
            <a:xfrm>
              <a:off x="9009075" y="3539365"/>
              <a:ext cx="1986959" cy="2308324"/>
            </a:xfrm>
            <a:prstGeom prst="rect">
              <a:avLst/>
            </a:prstGeom>
            <a:noFill/>
          </p:spPr>
          <p:txBody>
            <a:bodyPr wrap="square" rtlCol="0">
              <a:spAutoFit/>
            </a:bodyPr>
            <a:lstStyle/>
            <a:p>
              <a:r>
                <a:rPr lang="es-PE" sz="1600" i="1" dirty="0">
                  <a:solidFill>
                    <a:srgbClr val="4D4D4D"/>
                  </a:solidFill>
                  <a:latin typeface="Calibri" panose="020F0502020204030204" pitchFamily="34" charset="0"/>
                  <a:cs typeface="Calibri" panose="020F0502020204030204" pitchFamily="34" charset="0"/>
                </a:rPr>
                <a:t>Recibir los pagos a cuenta que desee efectuar el usuario, o en su defecto, emitir o autorizar el pago mediante mecanismos que faciliten la cancelación.</a:t>
              </a:r>
            </a:p>
          </p:txBody>
        </p:sp>
        <p:sp>
          <p:nvSpPr>
            <p:cNvPr id="17" name="Rectángulo redondeado 15"/>
            <p:cNvSpPr/>
            <p:nvPr/>
          </p:nvSpPr>
          <p:spPr>
            <a:xfrm>
              <a:off x="4595352" y="3468245"/>
              <a:ext cx="2070399" cy="2379444"/>
            </a:xfrm>
            <a:prstGeom prst="roundRect">
              <a:avLst/>
            </a:prstGeom>
            <a:noFill/>
            <a:ln w="7620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8" name="Rectángulo redondeado 16"/>
            <p:cNvSpPr/>
            <p:nvPr/>
          </p:nvSpPr>
          <p:spPr>
            <a:xfrm>
              <a:off x="6769425" y="3468245"/>
              <a:ext cx="2070399" cy="2371084"/>
            </a:xfrm>
            <a:prstGeom prst="roundRect">
              <a:avLst/>
            </a:prstGeom>
            <a:noFill/>
            <a:ln w="76200">
              <a:solidFill>
                <a:srgbClr val="B4B3B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9" name="Rectángulo redondeado 18"/>
            <p:cNvSpPr/>
            <p:nvPr/>
          </p:nvSpPr>
          <p:spPr>
            <a:xfrm>
              <a:off x="8952842" y="3468245"/>
              <a:ext cx="2070399" cy="2371084"/>
            </a:xfrm>
            <a:prstGeom prst="roundRect">
              <a:avLst/>
            </a:prstGeom>
            <a:noFill/>
            <a:ln w="76200">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8621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1000"/>
                                        <p:tgtEl>
                                          <p:spTgt spid="5"/>
                                        </p:tgtEl>
                                      </p:cBhvr>
                                    </p:animEffect>
                                  </p:childTnLst>
                                </p:cTn>
                              </p:par>
                              <p:par>
                                <p:cTn id="8" presetID="8" presetClass="entr" presetSubtype="16"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amond(in)">
                                      <p:cBhvr>
                                        <p:cTn id="10" dur="1000"/>
                                        <p:tgtEl>
                                          <p:spTgt spid="8"/>
                                        </p:tgtEl>
                                      </p:cBhvr>
                                    </p:animEffect>
                                  </p:childTnLst>
                                </p:cTn>
                              </p:par>
                              <p:par>
                                <p:cTn id="11" presetID="8"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amond(in)">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Flujo de atención de una apelación_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26</a:t>
            </a:fld>
            <a:endParaRPr lang="es-PE" dirty="0"/>
          </a:p>
        </p:txBody>
      </p:sp>
      <p:grpSp>
        <p:nvGrpSpPr>
          <p:cNvPr id="18" name="Grupo 17"/>
          <p:cNvGrpSpPr/>
          <p:nvPr/>
        </p:nvGrpSpPr>
        <p:grpSpPr>
          <a:xfrm>
            <a:off x="987841" y="1934815"/>
            <a:ext cx="8133680" cy="3479093"/>
            <a:chOff x="2835963" y="1948068"/>
            <a:chExt cx="8133680" cy="3479093"/>
          </a:xfrm>
        </p:grpSpPr>
        <p:sp>
          <p:nvSpPr>
            <p:cNvPr id="7" name="Rectángulo: esquinas redondeadas 6"/>
            <p:cNvSpPr/>
            <p:nvPr/>
          </p:nvSpPr>
          <p:spPr>
            <a:xfrm>
              <a:off x="2835964" y="1948069"/>
              <a:ext cx="2266121" cy="1325219"/>
            </a:xfrm>
            <a:prstGeom prst="roundRect">
              <a:avLst/>
            </a:prstGeom>
            <a:noFill/>
            <a:ln w="38100">
              <a:solidFill>
                <a:srgbClr val="00C2E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verifica respuesta del reclamo inicial</a:t>
              </a:r>
            </a:p>
          </p:txBody>
        </p:sp>
        <p:sp>
          <p:nvSpPr>
            <p:cNvPr id="8" name="Rectángulo: esquinas redondeadas 7"/>
            <p:cNvSpPr/>
            <p:nvPr/>
          </p:nvSpPr>
          <p:spPr>
            <a:xfrm>
              <a:off x="5769743" y="1948069"/>
              <a:ext cx="2266121" cy="1325219"/>
            </a:xfrm>
            <a:prstGeom prst="roundRect">
              <a:avLst/>
            </a:prstGeom>
            <a:noFill/>
            <a:ln w="381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Cliente llena el formato de apelación</a:t>
              </a:r>
            </a:p>
          </p:txBody>
        </p:sp>
        <p:sp>
          <p:nvSpPr>
            <p:cNvPr id="9" name="Rectángulo: esquinas redondeadas 8"/>
            <p:cNvSpPr/>
            <p:nvPr/>
          </p:nvSpPr>
          <p:spPr>
            <a:xfrm>
              <a:off x="8703522" y="1948068"/>
              <a:ext cx="2266121" cy="1325219"/>
            </a:xfrm>
            <a:prstGeom prst="roundRect">
              <a:avLst/>
            </a:prstGeom>
            <a:noFill/>
            <a:ln w="38100">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lee el formato para corroborar la información</a:t>
              </a:r>
            </a:p>
          </p:txBody>
        </p:sp>
        <p:sp>
          <p:nvSpPr>
            <p:cNvPr id="10" name="Rectángulo: esquinas redondeadas 9"/>
            <p:cNvSpPr/>
            <p:nvPr/>
          </p:nvSpPr>
          <p:spPr>
            <a:xfrm>
              <a:off x="8703521" y="4101942"/>
              <a:ext cx="2266121" cy="1325219"/>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genera incidente de apelación en portal</a:t>
              </a:r>
            </a:p>
          </p:txBody>
        </p:sp>
        <p:sp>
          <p:nvSpPr>
            <p:cNvPr id="11" name="Rectángulo: esquinas redondeadas 10"/>
            <p:cNvSpPr/>
            <p:nvPr/>
          </p:nvSpPr>
          <p:spPr>
            <a:xfrm>
              <a:off x="5769742" y="4101941"/>
              <a:ext cx="2266121" cy="1325219"/>
            </a:xfrm>
            <a:prstGeom prst="roundRect">
              <a:avLst/>
            </a:pr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menciona el plazo de atención y resolución</a:t>
              </a:r>
            </a:p>
          </p:txBody>
        </p:sp>
        <p:sp>
          <p:nvSpPr>
            <p:cNvPr id="12" name="Rectángulo: esquinas redondeadas 11"/>
            <p:cNvSpPr/>
            <p:nvPr/>
          </p:nvSpPr>
          <p:spPr>
            <a:xfrm>
              <a:off x="2835963" y="4101940"/>
              <a:ext cx="2266121" cy="1325219"/>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Cliente se retira de tienda con su copia de apelación</a:t>
              </a:r>
            </a:p>
          </p:txBody>
        </p:sp>
        <p:sp>
          <p:nvSpPr>
            <p:cNvPr id="13" name="Flecha: a la derecha 12"/>
            <p:cNvSpPr/>
            <p:nvPr/>
          </p:nvSpPr>
          <p:spPr>
            <a:xfrm>
              <a:off x="5234609" y="2411896"/>
              <a:ext cx="410817" cy="53008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4" name="Flecha: a la derecha 13"/>
            <p:cNvSpPr/>
            <p:nvPr/>
          </p:nvSpPr>
          <p:spPr>
            <a:xfrm>
              <a:off x="8160181" y="2411895"/>
              <a:ext cx="410817" cy="53008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5" name="Flecha: a la derecha 14"/>
            <p:cNvSpPr/>
            <p:nvPr/>
          </p:nvSpPr>
          <p:spPr>
            <a:xfrm rot="10800000">
              <a:off x="8160181" y="4499505"/>
              <a:ext cx="410817" cy="530087"/>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6" name="Flecha: a la derecha 15"/>
            <p:cNvSpPr/>
            <p:nvPr/>
          </p:nvSpPr>
          <p:spPr>
            <a:xfrm rot="10800000">
              <a:off x="5226402" y="4499506"/>
              <a:ext cx="410817" cy="53008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7" name="Flecha: a la derecha 16"/>
            <p:cNvSpPr/>
            <p:nvPr/>
          </p:nvSpPr>
          <p:spPr>
            <a:xfrm rot="5400000">
              <a:off x="9631172" y="3422571"/>
              <a:ext cx="410817" cy="53008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grpSp>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360721" y="2663685"/>
            <a:ext cx="2128915" cy="3435738"/>
          </a:xfrm>
          <a:prstGeom prst="rect">
            <a:avLst/>
          </a:prstGeom>
        </p:spPr>
      </p:pic>
      <p:sp>
        <p:nvSpPr>
          <p:cNvPr id="20" name="Bocadillo: rectángulo con esquinas redondeadas 19"/>
          <p:cNvSpPr/>
          <p:nvPr/>
        </p:nvSpPr>
        <p:spPr>
          <a:xfrm>
            <a:off x="9431296" y="997027"/>
            <a:ext cx="1987764" cy="1524002"/>
          </a:xfrm>
          <a:prstGeom prst="wedgeRoundRectCallout">
            <a:avLst>
              <a:gd name="adj1" fmla="val -8380"/>
              <a:gd name="adj2" fmla="val 64167"/>
              <a:gd name="adj3" fmla="val 166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500" dirty="0">
                <a:solidFill>
                  <a:srgbClr val="4D4D4D"/>
                </a:solidFill>
                <a:latin typeface="Calibri" panose="020F0502020204030204" pitchFamily="34" charset="0"/>
                <a:cs typeface="Calibri" panose="020F0502020204030204" pitchFamily="34" charset="0"/>
              </a:rPr>
              <a:t>El código de expediente electrónico debe ser el mismo del reclamo inicial.</a:t>
            </a:r>
          </a:p>
        </p:txBody>
      </p:sp>
      <p:sp>
        <p:nvSpPr>
          <p:cNvPr id="21" name="CuadroTexto 20">
            <a:extLst>
              <a:ext uri="{FF2B5EF4-FFF2-40B4-BE49-F238E27FC236}">
                <a16:creationId xmlns:a16="http://schemas.microsoft.com/office/drawing/2014/main" id="{671B91C2-C6D4-44CC-86CA-E8358631E74D}"/>
              </a:ext>
            </a:extLst>
          </p:cNvPr>
          <p:cNvSpPr txBox="1"/>
          <p:nvPr/>
        </p:nvSpPr>
        <p:spPr>
          <a:xfrm>
            <a:off x="1006616" y="5899368"/>
            <a:ext cx="2247346" cy="400110"/>
          </a:xfrm>
          <a:prstGeom prst="rect">
            <a:avLst/>
          </a:prstGeom>
          <a:noFill/>
        </p:spPr>
        <p:txBody>
          <a:bodyPr wrap="none" rtlCol="0">
            <a:spAutoFit/>
          </a:bodyPr>
          <a:lstStyle/>
          <a:p>
            <a:r>
              <a:rPr lang="es-PE" sz="2000" b="1" i="1" dirty="0">
                <a:solidFill>
                  <a:srgbClr val="FF0000"/>
                </a:solidFill>
              </a:rPr>
              <a:t>No aplica </a:t>
            </a:r>
            <a:r>
              <a:rPr lang="es-PE" sz="2000" b="1" i="1" dirty="0" err="1">
                <a:solidFill>
                  <a:srgbClr val="FF0000"/>
                </a:solidFill>
              </a:rPr>
              <a:t>paperless</a:t>
            </a:r>
            <a:endParaRPr lang="es-PE" sz="2000" b="1" i="1" dirty="0">
              <a:solidFill>
                <a:srgbClr val="FF0000"/>
              </a:solidFill>
            </a:endParaRPr>
          </a:p>
        </p:txBody>
      </p:sp>
    </p:spTree>
    <p:extLst>
      <p:ext uri="{BB962C8B-B14F-4D97-AF65-F5344CB8AC3E}">
        <p14:creationId xmlns:p14="http://schemas.microsoft.com/office/powerpoint/2010/main" val="370066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Apelación_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27</a:t>
            </a:fld>
            <a:endParaRPr lang="es-PE" dirty="0"/>
          </a:p>
        </p:txBody>
      </p:sp>
      <p:sp>
        <p:nvSpPr>
          <p:cNvPr id="11" name="CuadroTexto 10"/>
          <p:cNvSpPr txBox="1"/>
          <p:nvPr/>
        </p:nvSpPr>
        <p:spPr>
          <a:xfrm>
            <a:off x="5413948" y="1915135"/>
            <a:ext cx="1549399" cy="461665"/>
          </a:xfrm>
          <a:prstGeom prst="rect">
            <a:avLst/>
          </a:prstGeom>
          <a:noFill/>
        </p:spPr>
        <p:txBody>
          <a:bodyPr wrap="non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12"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818" y="1963908"/>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5413948" y="2670877"/>
            <a:ext cx="5823895" cy="923330"/>
          </a:xfrm>
          <a:prstGeom prst="rect">
            <a:avLst/>
          </a:prstGeom>
        </p:spPr>
        <p:txBody>
          <a:bodyPr wrap="square">
            <a:spAutoFit/>
          </a:bodyPr>
          <a:lstStyle/>
          <a:p>
            <a:pPr algn="just">
              <a:defRPr/>
            </a:pPr>
            <a:r>
              <a:rPr lang="es-PE" dirty="0">
                <a:solidFill>
                  <a:schemeClr val="tx1">
                    <a:lumMod val="65000"/>
                    <a:lumOff val="35000"/>
                  </a:schemeClr>
                </a:solidFill>
                <a:latin typeface="Calibri" panose="020F0502020204030204" pitchFamily="34" charset="0"/>
                <a:cs typeface="Calibri" panose="020F0502020204030204" pitchFamily="34" charset="0"/>
              </a:rPr>
              <a:t>Es cuando el cliente manifiesta su disconformidad con la respuesta otorgada por Entel ante la atención de su reclamo en primera instancia.</a:t>
            </a:r>
          </a:p>
        </p:txBody>
      </p:sp>
      <p:sp>
        <p:nvSpPr>
          <p:cNvPr id="14" name="CuadroTexto 13"/>
          <p:cNvSpPr txBox="1"/>
          <p:nvPr/>
        </p:nvSpPr>
        <p:spPr>
          <a:xfrm>
            <a:off x="5413948" y="3984093"/>
            <a:ext cx="6019330" cy="830997"/>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¿Cuál es el plazo máximo para interponer una apelación?</a:t>
            </a:r>
          </a:p>
        </p:txBody>
      </p:sp>
      <p:pic>
        <p:nvPicPr>
          <p:cNvPr id="15"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818" y="4032866"/>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5413948" y="5109167"/>
            <a:ext cx="6019330" cy="646331"/>
          </a:xfrm>
          <a:prstGeom prst="rect">
            <a:avLst/>
          </a:prstGeom>
        </p:spPr>
        <p:txBody>
          <a:bodyPr wrap="square">
            <a:spAutoFit/>
          </a:bodyPr>
          <a:lstStyle/>
          <a:p>
            <a:pPr>
              <a:defRPr/>
            </a:pPr>
            <a:r>
              <a:rPr lang="es-PE" i="1" u="sng" dirty="0">
                <a:solidFill>
                  <a:schemeClr val="tx1">
                    <a:lumMod val="65000"/>
                    <a:lumOff val="35000"/>
                  </a:schemeClr>
                </a:solidFill>
                <a:latin typeface="Calibri" panose="020F0502020204030204" pitchFamily="34" charset="0"/>
                <a:cs typeface="Calibri" panose="020F0502020204030204" pitchFamily="34" charset="0"/>
              </a:rPr>
              <a:t>15 días hábiles </a:t>
            </a:r>
            <a:r>
              <a:rPr lang="es-PE" dirty="0">
                <a:solidFill>
                  <a:schemeClr val="tx1">
                    <a:lumMod val="65000"/>
                    <a:lumOff val="35000"/>
                  </a:schemeClr>
                </a:solidFill>
                <a:latin typeface="Calibri" panose="020F0502020204030204" pitchFamily="34" charset="0"/>
                <a:cs typeface="Calibri" panose="020F0502020204030204" pitchFamily="34" charset="0"/>
              </a:rPr>
              <a:t>contados desde el día siguiente de recibida la resolución de primera instancia.</a:t>
            </a:r>
            <a:endParaRPr lang="es-CL"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17" name="Imagen 16"/>
          <p:cNvPicPr>
            <a:picLocks noChangeAspect="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862419" y="1834926"/>
            <a:ext cx="3920572" cy="3920572"/>
          </a:xfrm>
          <a:prstGeom prst="rect">
            <a:avLst/>
          </a:prstGeom>
        </p:spPr>
      </p:pic>
    </p:spTree>
    <p:extLst>
      <p:ext uri="{BB962C8B-B14F-4D97-AF65-F5344CB8AC3E}">
        <p14:creationId xmlns:p14="http://schemas.microsoft.com/office/powerpoint/2010/main" val="237070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Apelación_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28</a:t>
            </a:fld>
            <a:endParaRPr lang="es-PE" dirty="0"/>
          </a:p>
        </p:txBody>
      </p:sp>
      <p:graphicFrame>
        <p:nvGraphicFramePr>
          <p:cNvPr id="5" name="Tabla 4"/>
          <p:cNvGraphicFramePr>
            <a:graphicFrameLocks noGrp="1"/>
          </p:cNvGraphicFramePr>
          <p:nvPr>
            <p:extLst>
              <p:ext uri="{D42A27DB-BD31-4B8C-83A1-F6EECF244321}">
                <p14:modId xmlns:p14="http://schemas.microsoft.com/office/powerpoint/2010/main" val="214561787"/>
              </p:ext>
            </p:extLst>
          </p:nvPr>
        </p:nvGraphicFramePr>
        <p:xfrm>
          <a:off x="1296267" y="3321015"/>
          <a:ext cx="9599465" cy="2286000"/>
        </p:xfrm>
        <a:graphic>
          <a:graphicData uri="http://schemas.openxmlformats.org/drawingml/2006/table">
            <a:tbl>
              <a:tblPr firstRow="1" bandRow="1">
                <a:tableStyleId>{72833802-FEF1-4C79-8D5D-14CF1EAF98D9}</a:tableStyleId>
              </a:tblPr>
              <a:tblGrid>
                <a:gridCol w="1160250">
                  <a:extLst>
                    <a:ext uri="{9D8B030D-6E8A-4147-A177-3AD203B41FA5}">
                      <a16:colId xmlns:a16="http://schemas.microsoft.com/office/drawing/2014/main" val="20000"/>
                    </a:ext>
                  </a:extLst>
                </a:gridCol>
                <a:gridCol w="1095524">
                  <a:extLst>
                    <a:ext uri="{9D8B030D-6E8A-4147-A177-3AD203B41FA5}">
                      <a16:colId xmlns:a16="http://schemas.microsoft.com/office/drawing/2014/main" val="20001"/>
                    </a:ext>
                  </a:extLst>
                </a:gridCol>
                <a:gridCol w="1416536">
                  <a:extLst>
                    <a:ext uri="{9D8B030D-6E8A-4147-A177-3AD203B41FA5}">
                      <a16:colId xmlns:a16="http://schemas.microsoft.com/office/drawing/2014/main" val="20002"/>
                    </a:ext>
                  </a:extLst>
                </a:gridCol>
                <a:gridCol w="1460121">
                  <a:extLst>
                    <a:ext uri="{9D8B030D-6E8A-4147-A177-3AD203B41FA5}">
                      <a16:colId xmlns:a16="http://schemas.microsoft.com/office/drawing/2014/main" val="20003"/>
                    </a:ext>
                  </a:extLst>
                </a:gridCol>
                <a:gridCol w="1329364">
                  <a:extLst>
                    <a:ext uri="{9D8B030D-6E8A-4147-A177-3AD203B41FA5}">
                      <a16:colId xmlns:a16="http://schemas.microsoft.com/office/drawing/2014/main" val="20004"/>
                    </a:ext>
                  </a:extLst>
                </a:gridCol>
                <a:gridCol w="1837448">
                  <a:extLst>
                    <a:ext uri="{9D8B030D-6E8A-4147-A177-3AD203B41FA5}">
                      <a16:colId xmlns:a16="http://schemas.microsoft.com/office/drawing/2014/main" val="20005"/>
                    </a:ext>
                  </a:extLst>
                </a:gridCol>
                <a:gridCol w="1300222">
                  <a:extLst>
                    <a:ext uri="{9D8B030D-6E8A-4147-A177-3AD203B41FA5}">
                      <a16:colId xmlns:a16="http://schemas.microsoft.com/office/drawing/2014/main" val="20006"/>
                    </a:ext>
                  </a:extLst>
                </a:gridCol>
              </a:tblGrid>
              <a:tr h="712955">
                <a:tc>
                  <a:txBody>
                    <a:bodyPr/>
                    <a:lstStyle/>
                    <a:p>
                      <a:pPr algn="ctr"/>
                      <a:r>
                        <a:rPr lang="es-PE" sz="1600" dirty="0">
                          <a:latin typeface="Calibri" panose="020F0502020204030204" pitchFamily="34" charset="0"/>
                          <a:cs typeface="Calibri" panose="020F0502020204030204" pitchFamily="34" charset="0"/>
                        </a:rPr>
                        <a:t>Materia</a:t>
                      </a:r>
                      <a:endParaRPr lang="es-PE" sz="1600" i="1" dirty="0">
                        <a:solidFill>
                          <a:schemeClr val="bg1"/>
                        </a:solidFill>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Tipo</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 de interposición</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Forma de presentar</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Plazo para elevar al TRASU</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Resolución del TRASU</a:t>
                      </a:r>
                      <a:endParaRPr lang="es-PE" sz="1600" i="1" dirty="0">
                        <a:latin typeface="Calibri" panose="020F0502020204030204" pitchFamily="34" charset="0"/>
                        <a:cs typeface="Calibri" panose="020F0502020204030204" pitchFamily="34" charset="0"/>
                      </a:endParaRPr>
                    </a:p>
                  </a:txBody>
                  <a:tcPr anchor="ctr"/>
                </a:tc>
                <a:tc>
                  <a:txBody>
                    <a:bodyPr/>
                    <a:lstStyle/>
                    <a:p>
                      <a:pPr algn="ctr"/>
                      <a:r>
                        <a:rPr lang="es-PE" sz="1600" dirty="0">
                          <a:latin typeface="Calibri" panose="020F0502020204030204" pitchFamily="34" charset="0"/>
                          <a:cs typeface="Calibri" panose="020F0502020204030204" pitchFamily="34" charset="0"/>
                        </a:rPr>
                        <a:t>Envío</a:t>
                      </a:r>
                      <a:r>
                        <a:rPr lang="es-PE" sz="1600" baseline="0" dirty="0">
                          <a:latin typeface="Calibri" panose="020F0502020204030204" pitchFamily="34" charset="0"/>
                          <a:cs typeface="Calibri" panose="020F0502020204030204" pitchFamily="34" charset="0"/>
                        </a:rPr>
                        <a:t> al Inbox</a:t>
                      </a:r>
                      <a:endParaRPr lang="es-PE" sz="16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818578">
                <a:tc rowSpan="2">
                  <a:txBody>
                    <a:bodyPr/>
                    <a:lstStyle/>
                    <a:p>
                      <a:pPr algn="l"/>
                      <a:r>
                        <a:rPr lang="es-MX" sz="1600" baseline="0" dirty="0">
                          <a:latin typeface="Calibri" panose="020F0502020204030204" pitchFamily="34" charset="0"/>
                          <a:cs typeface="Calibri" panose="020F0502020204030204" pitchFamily="34" charset="0"/>
                        </a:rPr>
                        <a:t>Cualquier materia de reclamo_</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600" dirty="0">
                          <a:latin typeface="Calibri" panose="020F0502020204030204" pitchFamily="34" charset="0"/>
                          <a:cs typeface="Calibri" panose="020F0502020204030204" pitchFamily="34" charset="0"/>
                        </a:rPr>
                        <a:t>Apelación</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600" dirty="0">
                          <a:latin typeface="Calibri" panose="020F0502020204030204" pitchFamily="34" charset="0"/>
                          <a:cs typeface="Calibri" panose="020F0502020204030204" pitchFamily="34" charset="0"/>
                        </a:rPr>
                        <a:t>15 días hábiles*</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marL="285750" indent="-285750" algn="l">
                        <a:buFontTx/>
                        <a:buChar char="-"/>
                      </a:pPr>
                      <a:r>
                        <a:rPr lang="es-PE" sz="1600" baseline="0" dirty="0">
                          <a:latin typeface="Calibri" panose="020F0502020204030204" pitchFamily="34" charset="0"/>
                          <a:cs typeface="Calibri" panose="020F0502020204030204" pitchFamily="34" charset="0"/>
                        </a:rPr>
                        <a:t>Presencial.</a:t>
                      </a:r>
                    </a:p>
                    <a:p>
                      <a:pPr marL="285750" indent="-285750" algn="l">
                        <a:buFontTx/>
                        <a:buChar char="-"/>
                      </a:pPr>
                      <a:r>
                        <a:rPr lang="es-PE" sz="1600" baseline="0" dirty="0">
                          <a:latin typeface="Calibri" panose="020F0502020204030204" pitchFamily="34" charset="0"/>
                          <a:cs typeface="Calibri" panose="020F0502020204030204" pitchFamily="34" charset="0"/>
                        </a:rPr>
                        <a:t>Escrito.</a:t>
                      </a:r>
                    </a:p>
                    <a:p>
                      <a:pPr marL="285750" indent="-285750" algn="l">
                        <a:buFontTx/>
                        <a:buChar char="-"/>
                      </a:pPr>
                      <a:r>
                        <a:rPr lang="es-PE" sz="1600" baseline="0" dirty="0">
                          <a:latin typeface="Calibri" panose="020F0502020204030204" pitchFamily="34" charset="0"/>
                          <a:cs typeface="Calibri" panose="020F0502020204030204" pitchFamily="34" charset="0"/>
                        </a:rPr>
                        <a:t>Web.</a:t>
                      </a:r>
                    </a:p>
                    <a:p>
                      <a:pPr marL="285750" indent="-285750" algn="l">
                        <a:buFontTx/>
                        <a:buChar char="-"/>
                      </a:pPr>
                      <a:r>
                        <a:rPr lang="es-PE" sz="1600" baseline="0" dirty="0">
                          <a:latin typeface="Calibri" panose="020F0502020204030204" pitchFamily="34" charset="0"/>
                          <a:cs typeface="Calibri" panose="020F0502020204030204" pitchFamily="34" charset="0"/>
                        </a:rPr>
                        <a:t>Telefónica.</a:t>
                      </a:r>
                      <a:endParaRPr lang="es-PE" sz="16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400" dirty="0">
                          <a:latin typeface="Calibri" panose="020F0502020204030204" pitchFamily="34" charset="0"/>
                          <a:cs typeface="Calibri" panose="020F0502020204030204" pitchFamily="34" charset="0"/>
                        </a:rPr>
                        <a:t>05 días hábiles**</a:t>
                      </a:r>
                      <a:endParaRPr lang="es-PE" sz="1400" i="1" dirty="0">
                        <a:solidFill>
                          <a:srgbClr val="0154A0"/>
                        </a:solidFill>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15 días hábiles: Suspensión,</a:t>
                      </a:r>
                      <a:r>
                        <a:rPr lang="es-PE" sz="1400" baseline="0" dirty="0">
                          <a:latin typeface="Calibri" panose="020F0502020204030204" pitchFamily="34" charset="0"/>
                          <a:cs typeface="Calibri" panose="020F0502020204030204" pitchFamily="34" charset="0"/>
                        </a:rPr>
                        <a:t> tarjetas prepago, falta entrega de recibo</a:t>
                      </a:r>
                      <a:endParaRPr lang="es-PE" sz="14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600" dirty="0">
                          <a:effectLst/>
                          <a:latin typeface="Calibri" panose="020F0502020204030204" pitchFamily="34" charset="0"/>
                          <a:cs typeface="Calibri" panose="020F0502020204030204" pitchFamily="34" charset="0"/>
                        </a:rPr>
                        <a:t>BO INC SEGUNDA PER</a:t>
                      </a:r>
                      <a:endParaRPr lang="es-PE" sz="16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448897">
                <a:tc vMerge="1">
                  <a:txBody>
                    <a:bodyPr/>
                    <a:lstStyle/>
                    <a:p>
                      <a:endParaRPr lang="es-PE"/>
                    </a:p>
                  </a:txBody>
                  <a:tcPr/>
                </a:tc>
                <a:tc vMerge="1">
                  <a:txBody>
                    <a:bodyPr/>
                    <a:lstStyle/>
                    <a:p>
                      <a:endParaRPr lang="es-PE"/>
                    </a:p>
                  </a:txBody>
                  <a:tcPr/>
                </a:tc>
                <a:tc vMerge="1">
                  <a:txBody>
                    <a:bodyPr/>
                    <a:lstStyle/>
                    <a:p>
                      <a:endParaRPr lang="es-PE"/>
                    </a:p>
                  </a:txBody>
                  <a:tcPr/>
                </a:tc>
                <a:tc vMerge="1">
                  <a:txBody>
                    <a:bodyPr/>
                    <a:lstStyle/>
                    <a:p>
                      <a:endParaRPr lang="es-PE"/>
                    </a:p>
                  </a:txBody>
                  <a:tcPr/>
                </a:tc>
                <a:tc vMerge="1">
                  <a:txBody>
                    <a:bodyPr/>
                    <a:lstStyle/>
                    <a:p>
                      <a:endParaRPr lang="es-PE"/>
                    </a:p>
                  </a:txBody>
                  <a:tcPr/>
                </a:tc>
                <a:tc>
                  <a:txBody>
                    <a:bodyPr/>
                    <a:lstStyle/>
                    <a:p>
                      <a:pPr algn="ctr"/>
                      <a:r>
                        <a:rPr lang="es-PE" sz="1400" dirty="0">
                          <a:latin typeface="Calibri" panose="020F0502020204030204" pitchFamily="34" charset="0"/>
                          <a:cs typeface="Calibri" panose="020F0502020204030204" pitchFamily="34" charset="0"/>
                        </a:rPr>
                        <a:t>25 días hábiles: Para otros casos</a:t>
                      </a:r>
                      <a:endParaRPr lang="es-PE" sz="14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endParaRPr lang="es-PE"/>
                    </a:p>
                  </a:txBody>
                  <a:tcPr/>
                </a:tc>
                <a:extLst>
                  <a:ext uri="{0D108BD9-81ED-4DB2-BD59-A6C34878D82A}">
                    <a16:rowId xmlns:a16="http://schemas.microsoft.com/office/drawing/2014/main" val="10002"/>
                  </a:ext>
                </a:extLst>
              </a:tr>
            </a:tbl>
          </a:graphicData>
        </a:graphic>
      </p:graphicFrame>
      <p:sp>
        <p:nvSpPr>
          <p:cNvPr id="6" name="CuadroTexto 5"/>
          <p:cNvSpPr txBox="1"/>
          <p:nvPr/>
        </p:nvSpPr>
        <p:spPr>
          <a:xfrm>
            <a:off x="2425460" y="5677399"/>
            <a:ext cx="8584575" cy="338554"/>
          </a:xfrm>
          <a:prstGeom prst="rect">
            <a:avLst/>
          </a:prstGeom>
          <a:noFill/>
        </p:spPr>
        <p:txBody>
          <a:bodyPr wrap="square" rtlCol="0">
            <a:spAutoFit/>
          </a:bodyPr>
          <a:lstStyle/>
          <a:p>
            <a:r>
              <a:rPr lang="es-PE" sz="1600" i="1" dirty="0">
                <a:solidFill>
                  <a:srgbClr val="B4B3B2"/>
                </a:solidFill>
                <a:latin typeface="Calibri" panose="020F0502020204030204" pitchFamily="34" charset="0"/>
                <a:cs typeface="Calibri" panose="020F0502020204030204" pitchFamily="34" charset="0"/>
              </a:rPr>
              <a:t>(*) Contados desde el día siguiente de recibida la resolución de primera instancia_</a:t>
            </a:r>
            <a:r>
              <a:rPr lang="es-PE" sz="1600" dirty="0">
                <a:solidFill>
                  <a:srgbClr val="B4B3B2"/>
                </a:solidFill>
                <a:latin typeface="Calibri" panose="020F0502020204030204" pitchFamily="34" charset="0"/>
                <a:cs typeface="Calibri" panose="020F0502020204030204" pitchFamily="34" charset="0"/>
              </a:rPr>
              <a:t>  </a:t>
            </a:r>
          </a:p>
        </p:txBody>
      </p:sp>
      <p:sp>
        <p:nvSpPr>
          <p:cNvPr id="7" name="CuadroTexto 6"/>
          <p:cNvSpPr txBox="1"/>
          <p:nvPr/>
        </p:nvSpPr>
        <p:spPr>
          <a:xfrm>
            <a:off x="2425460" y="6034851"/>
            <a:ext cx="8584575" cy="338554"/>
          </a:xfrm>
          <a:prstGeom prst="rect">
            <a:avLst/>
          </a:prstGeom>
          <a:noFill/>
        </p:spPr>
        <p:txBody>
          <a:bodyPr wrap="square" rtlCol="0">
            <a:spAutoFit/>
          </a:bodyPr>
          <a:lstStyle/>
          <a:p>
            <a:r>
              <a:rPr lang="es-PE" sz="1600" i="1" dirty="0">
                <a:solidFill>
                  <a:srgbClr val="B4B3B2"/>
                </a:solidFill>
                <a:latin typeface="Calibri" panose="020F0502020204030204" pitchFamily="34" charset="0"/>
                <a:cs typeface="Calibri" panose="020F0502020204030204" pitchFamily="34" charset="0"/>
              </a:rPr>
              <a:t>(**) Contados desde el día siguiente de presentada la apelación_</a:t>
            </a:r>
            <a:r>
              <a:rPr lang="es-PE" sz="1600" dirty="0">
                <a:solidFill>
                  <a:srgbClr val="B4B3B2"/>
                </a:solidFill>
                <a:latin typeface="Calibri" panose="020F0502020204030204" pitchFamily="34" charset="0"/>
                <a:cs typeface="Calibri" panose="020F0502020204030204" pitchFamily="34" charset="0"/>
              </a:rPr>
              <a:t>  </a:t>
            </a:r>
          </a:p>
        </p:txBody>
      </p:sp>
      <p:pic>
        <p:nvPicPr>
          <p:cNvPr id="8" name="Imagen 7"/>
          <p:cNvPicPr>
            <a:picLocks noChangeAspect="1"/>
          </p:cNvPicPr>
          <p:nvPr/>
        </p:nvPicPr>
        <p:blipFill rotWithShape="1">
          <a:blip r:embed="rId2">
            <a:extLst>
              <a:ext uri="{28A0092B-C50C-407E-A947-70E740481C1C}">
                <a14:useLocalDpi xmlns:a14="http://schemas.microsoft.com/office/drawing/2010/main" val="0"/>
              </a:ext>
            </a:extLst>
          </a:blip>
          <a:srcRect r="28838"/>
          <a:stretch/>
        </p:blipFill>
        <p:spPr>
          <a:xfrm>
            <a:off x="8611428" y="950407"/>
            <a:ext cx="2122832" cy="2105719"/>
          </a:xfrm>
          <a:prstGeom prst="rect">
            <a:avLst/>
          </a:prstGeom>
        </p:spPr>
      </p:pic>
      <p:sp>
        <p:nvSpPr>
          <p:cNvPr id="9" name="Rectángulo 8"/>
          <p:cNvSpPr/>
          <p:nvPr/>
        </p:nvSpPr>
        <p:spPr>
          <a:xfrm>
            <a:off x="1785356" y="1647618"/>
            <a:ext cx="6255026" cy="923330"/>
          </a:xfrm>
          <a:prstGeom prst="rect">
            <a:avLst/>
          </a:prstGeom>
        </p:spPr>
        <p:txBody>
          <a:bodyPr wrap="square">
            <a:spAutoFit/>
          </a:bodyPr>
          <a:lstStyle/>
          <a:p>
            <a:pPr algn="just"/>
            <a:r>
              <a:rPr lang="es-PE" dirty="0">
                <a:solidFill>
                  <a:schemeClr val="tx1">
                    <a:lumMod val="65000"/>
                    <a:lumOff val="35000"/>
                  </a:schemeClr>
                </a:solidFill>
                <a:latin typeface="Calibri" panose="020F0502020204030204" pitchFamily="34" charset="0"/>
                <a:cs typeface="Calibri" panose="020F0502020204030204" pitchFamily="34" charset="0"/>
              </a:rPr>
              <a:t>Cuando la complejidad en la tramitación de un expediente lo amerite, el TRASU podrá por una sola vez, ampliar en veinte (20) días hábiles adicionales el plazo para resolver.</a:t>
            </a:r>
          </a:p>
        </p:txBody>
      </p:sp>
    </p:spTree>
    <p:extLst>
      <p:ext uri="{BB962C8B-B14F-4D97-AF65-F5344CB8AC3E}">
        <p14:creationId xmlns:p14="http://schemas.microsoft.com/office/powerpoint/2010/main" val="4655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10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1000"/>
                                        <p:tgtEl>
                                          <p:spTgt spid="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Apelación_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29</a:t>
            </a:fld>
            <a:endParaRPr lang="es-PE" dirty="0"/>
          </a:p>
        </p:txBody>
      </p:sp>
      <p:sp>
        <p:nvSpPr>
          <p:cNvPr id="6" name="Rectángulo 5"/>
          <p:cNvSpPr/>
          <p:nvPr/>
        </p:nvSpPr>
        <p:spPr>
          <a:xfrm>
            <a:off x="1201057" y="1669978"/>
            <a:ext cx="3344439" cy="1077218"/>
          </a:xfrm>
          <a:prstGeom prst="rect">
            <a:avLst/>
          </a:prstGeom>
        </p:spPr>
        <p:txBody>
          <a:bodyPr wrap="square">
            <a:spAutoFit/>
          </a:bodyPr>
          <a:lstStyle/>
          <a:p>
            <a:pPr algn="just"/>
            <a:r>
              <a:rPr lang="es-PE" sz="1600" dirty="0">
                <a:solidFill>
                  <a:schemeClr val="tx1">
                    <a:lumMod val="65000"/>
                    <a:lumOff val="35000"/>
                  </a:schemeClr>
                </a:solidFill>
                <a:latin typeface="Calibri" panose="020F0502020204030204" pitchFamily="34" charset="0"/>
                <a:cs typeface="Calibri" panose="020F0502020204030204" pitchFamily="34" charset="0"/>
              </a:rPr>
              <a:t>Si un abonado / usuario se acerca a una tienda a presentar una apelación, el asesor debe verificar que cumpla con los siguientes requisitos:</a:t>
            </a: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28606" t="8583" r="29998" b="17910"/>
          <a:stretch/>
        </p:blipFill>
        <p:spPr>
          <a:xfrm>
            <a:off x="1177511" y="3176379"/>
            <a:ext cx="3391529" cy="3011123"/>
          </a:xfrm>
          <a:prstGeom prst="rect">
            <a:avLst/>
          </a:prstGeom>
        </p:spPr>
      </p:pic>
      <p:graphicFrame>
        <p:nvGraphicFramePr>
          <p:cNvPr id="8" name="Diagrama 7"/>
          <p:cNvGraphicFramePr/>
          <p:nvPr>
            <p:extLst>
              <p:ext uri="{D42A27DB-BD31-4B8C-83A1-F6EECF244321}">
                <p14:modId xmlns:p14="http://schemas.microsoft.com/office/powerpoint/2010/main" val="2396435421"/>
              </p:ext>
            </p:extLst>
          </p:nvPr>
        </p:nvGraphicFramePr>
        <p:xfrm>
          <a:off x="4688309" y="1119413"/>
          <a:ext cx="6723033" cy="5263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942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3</a:t>
            </a:fld>
            <a:endParaRPr lang="es-PE" dirty="0"/>
          </a:p>
        </p:txBody>
      </p:sp>
      <p:pic>
        <p:nvPicPr>
          <p:cNvPr id="13" name="Imagen 12"/>
          <p:cNvPicPr>
            <a:picLocks noChangeAspect="1"/>
          </p:cNvPicPr>
          <p:nvPr/>
        </p:nvPicPr>
        <p:blipFill rotWithShape="1">
          <a:blip r:embed="rId2" cstate="email">
            <a:extLst>
              <a:ext uri="{28A0092B-C50C-407E-A947-70E740481C1C}">
                <a14:useLocalDpi xmlns:a14="http://schemas.microsoft.com/office/drawing/2010/main"/>
              </a:ext>
            </a:extLst>
          </a:blip>
          <a:srcRect r="43186"/>
          <a:stretch/>
        </p:blipFill>
        <p:spPr>
          <a:xfrm>
            <a:off x="729685" y="1363130"/>
            <a:ext cx="4344296" cy="5076672"/>
          </a:xfrm>
          <a:prstGeom prst="rect">
            <a:avLst/>
          </a:prstGeom>
        </p:spPr>
      </p:pic>
      <p:sp>
        <p:nvSpPr>
          <p:cNvPr id="11" name="Rectángulo 10"/>
          <p:cNvSpPr/>
          <p:nvPr/>
        </p:nvSpPr>
        <p:spPr>
          <a:xfrm>
            <a:off x="6473228" y="3076781"/>
            <a:ext cx="5034643" cy="2646878"/>
          </a:xfrm>
          <a:prstGeom prst="rect">
            <a:avLst/>
          </a:prstGeom>
        </p:spPr>
        <p:txBody>
          <a:bodyPr wrap="square">
            <a:spAutoFit/>
          </a:bodyPr>
          <a:lstStyle/>
          <a:p>
            <a:pPr>
              <a:defRPr/>
            </a:pPr>
            <a:r>
              <a:rPr lang="es-MX" b="1" dirty="0">
                <a:solidFill>
                  <a:srgbClr val="888888"/>
                </a:solidFill>
                <a:latin typeface="Calibri" panose="020F0502020204030204" pitchFamily="34" charset="0"/>
                <a:cs typeface="Calibri" panose="020F0502020204030204" pitchFamily="34" charset="0"/>
              </a:rPr>
              <a:t>Personalmente_</a:t>
            </a:r>
          </a:p>
          <a:p>
            <a:pPr>
              <a:defRPr/>
            </a:pPr>
            <a:r>
              <a:rPr lang="es-MX" sz="1600" dirty="0">
                <a:solidFill>
                  <a:srgbClr val="4D4D4D"/>
                </a:solidFill>
                <a:latin typeface="Calibri" panose="020F0502020204030204" pitchFamily="34" charset="0"/>
                <a:cs typeface="Calibri" panose="020F0502020204030204" pitchFamily="34" charset="0"/>
              </a:rPr>
              <a:t>Acercándose a cualquier TP o TPF, donde completará el formulario de Reclamo.</a:t>
            </a:r>
          </a:p>
          <a:p>
            <a:pPr marL="342900" indent="-342900">
              <a:buFont typeface="Wingdings" pitchFamily="2" charset="2"/>
              <a:buChar char="q"/>
              <a:defRPr/>
            </a:pPr>
            <a:endParaRPr lang="es-MX" sz="1600" dirty="0">
              <a:solidFill>
                <a:srgbClr val="006699"/>
              </a:solidFill>
              <a:latin typeface="Calibri" panose="020F0502020204030204" pitchFamily="34" charset="0"/>
              <a:cs typeface="Calibri" panose="020F0502020204030204" pitchFamily="34" charset="0"/>
            </a:endParaRPr>
          </a:p>
          <a:p>
            <a:pPr>
              <a:defRPr/>
            </a:pPr>
            <a:r>
              <a:rPr lang="es-MX" b="1" dirty="0">
                <a:solidFill>
                  <a:srgbClr val="888888"/>
                </a:solidFill>
                <a:latin typeface="Calibri" panose="020F0502020204030204" pitchFamily="34" charset="0"/>
                <a:cs typeface="Calibri" panose="020F0502020204030204" pitchFamily="34" charset="0"/>
              </a:rPr>
              <a:t>Telefónicamente_</a:t>
            </a:r>
          </a:p>
          <a:p>
            <a:pPr>
              <a:defRPr/>
            </a:pPr>
            <a:r>
              <a:rPr lang="es-MX" sz="1600" dirty="0">
                <a:solidFill>
                  <a:srgbClr val="4D4D4D"/>
                </a:solidFill>
                <a:latin typeface="Calibri" panose="020F0502020204030204" pitchFamily="34" charset="0"/>
                <a:cs typeface="Calibri" panose="020F0502020204030204" pitchFamily="34" charset="0"/>
              </a:rPr>
              <a:t>Llamando al </a:t>
            </a:r>
            <a:r>
              <a:rPr lang="es-MX" sz="1600" i="1" dirty="0">
                <a:solidFill>
                  <a:srgbClr val="4D4D4D"/>
                </a:solidFill>
                <a:latin typeface="Calibri" panose="020F0502020204030204" pitchFamily="34" charset="0"/>
                <a:cs typeface="Calibri" panose="020F0502020204030204" pitchFamily="34" charset="0"/>
              </a:rPr>
              <a:t>123</a:t>
            </a:r>
            <a:r>
              <a:rPr lang="es-MX" sz="1600" dirty="0">
                <a:solidFill>
                  <a:srgbClr val="4D4D4D"/>
                </a:solidFill>
                <a:latin typeface="Calibri" panose="020F0502020204030204" pitchFamily="34" charset="0"/>
                <a:cs typeface="Calibri" panose="020F0502020204030204" pitchFamily="34" charset="0"/>
              </a:rPr>
              <a:t> desde su equipo Entel o al </a:t>
            </a:r>
            <a:r>
              <a:rPr lang="es-MX" sz="1600" i="1" dirty="0">
                <a:solidFill>
                  <a:srgbClr val="4D4D4D"/>
                </a:solidFill>
                <a:latin typeface="Calibri" panose="020F0502020204030204" pitchFamily="34" charset="0"/>
                <a:cs typeface="Calibri" panose="020F0502020204030204" pitchFamily="34" charset="0"/>
              </a:rPr>
              <a:t>611-7777.</a:t>
            </a:r>
          </a:p>
          <a:p>
            <a:pPr>
              <a:defRPr/>
            </a:pPr>
            <a:endParaRPr lang="es-MX" sz="1600" dirty="0">
              <a:solidFill>
                <a:srgbClr val="006699"/>
              </a:solidFill>
              <a:latin typeface="Calibri" panose="020F0502020204030204" pitchFamily="34" charset="0"/>
              <a:cs typeface="Calibri" panose="020F0502020204030204" pitchFamily="34" charset="0"/>
            </a:endParaRPr>
          </a:p>
          <a:p>
            <a:pPr>
              <a:defRPr/>
            </a:pPr>
            <a:r>
              <a:rPr lang="es-MX" b="1" dirty="0">
                <a:solidFill>
                  <a:srgbClr val="888888"/>
                </a:solidFill>
                <a:latin typeface="Calibri" panose="020F0502020204030204" pitchFamily="34" charset="0"/>
                <a:cs typeface="Calibri" panose="020F0502020204030204" pitchFamily="34" charset="0"/>
              </a:rPr>
              <a:t>Web_</a:t>
            </a:r>
            <a:endParaRPr lang="es-MX" b="1" dirty="0">
              <a:solidFill>
                <a:srgbClr val="006699"/>
              </a:solidFill>
              <a:latin typeface="Calibri" panose="020F0502020204030204" pitchFamily="34" charset="0"/>
              <a:cs typeface="Calibri" panose="020F0502020204030204" pitchFamily="34" charset="0"/>
            </a:endParaRPr>
          </a:p>
          <a:p>
            <a:pPr>
              <a:defRPr/>
            </a:pPr>
            <a:r>
              <a:rPr lang="es-MX" sz="1600" dirty="0">
                <a:solidFill>
                  <a:srgbClr val="4D4D4D"/>
                </a:solidFill>
                <a:latin typeface="Calibri" panose="020F0502020204030204" pitchFamily="34" charset="0"/>
                <a:cs typeface="Calibri" panose="020F0502020204030204" pitchFamily="34" charset="0"/>
              </a:rPr>
              <a:t>A través de nuestra página si estas inscrito, de lo contrario hay un link directo para realizar un reclamo.</a:t>
            </a:r>
          </a:p>
        </p:txBody>
      </p:sp>
      <p:sp>
        <p:nvSpPr>
          <p:cNvPr id="14" name="Bocadillo: rectángulo con esquinas redondeadas 13"/>
          <p:cNvSpPr/>
          <p:nvPr/>
        </p:nvSpPr>
        <p:spPr>
          <a:xfrm>
            <a:off x="4771178" y="1442649"/>
            <a:ext cx="6440161" cy="1050587"/>
          </a:xfrm>
          <a:prstGeom prst="wedgeRoundRectCallout">
            <a:avLst>
              <a:gd name="adj1" fmla="val -56569"/>
              <a:gd name="adj2" fmla="val 25135"/>
              <a:gd name="adj3" fmla="val 16667"/>
            </a:avLst>
          </a:prstGeom>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400" dirty="0">
                <a:solidFill>
                  <a:srgbClr val="FF6702"/>
                </a:solidFill>
                <a:latin typeface="Calibri" panose="020F0502020204030204" pitchFamily="34" charset="0"/>
                <a:cs typeface="Calibri" panose="020F0502020204030204" pitchFamily="34" charset="0"/>
              </a:rPr>
              <a:t>¿Cuáles son los medios para interponer los reclamos o quejas? </a:t>
            </a:r>
          </a:p>
        </p:txBody>
      </p:sp>
      <p:grpSp>
        <p:nvGrpSpPr>
          <p:cNvPr id="20" name="Grupo 19"/>
          <p:cNvGrpSpPr/>
          <p:nvPr/>
        </p:nvGrpSpPr>
        <p:grpSpPr>
          <a:xfrm>
            <a:off x="5525039" y="2995818"/>
            <a:ext cx="781035" cy="831645"/>
            <a:chOff x="5500717" y="2992023"/>
            <a:chExt cx="781035" cy="831645"/>
          </a:xfrm>
        </p:grpSpPr>
        <p:pic>
          <p:nvPicPr>
            <p:cNvPr id="18" name="Imagen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717" y="3030382"/>
              <a:ext cx="781035" cy="793286"/>
            </a:xfrm>
            <a:prstGeom prst="rect">
              <a:avLst/>
            </a:prstGeom>
          </p:spPr>
        </p:pic>
        <p:pic>
          <p:nvPicPr>
            <p:cNvPr id="15" name="Imagen 14"/>
            <p:cNvPicPr>
              <a:picLocks noChangeAspect="1"/>
            </p:cNvPicPr>
            <p:nvPr/>
          </p:nvPicPr>
          <p:blipFill>
            <a:blip r:embed="rId4">
              <a:extLst>
                <a:ext uri="{BEBA8EAE-BF5A-486C-A8C5-ECC9F3942E4B}">
                  <a14:imgProps xmlns:a14="http://schemas.microsoft.com/office/drawing/2010/main">
                    <a14:imgLayer r:embed="rId5">
                      <a14:imgEffect>
                        <a14:backgroundRemoval t="9874" b="92227" l="9856" r="89938">
                          <a14:foregroundMark x1="67556" y1="62185" x2="68378" y2="75000"/>
                        </a14:backgroundRemoval>
                      </a14:imgEffect>
                    </a14:imgLayer>
                  </a14:imgProps>
                </a:ext>
                <a:ext uri="{28A0092B-C50C-407E-A947-70E740481C1C}">
                  <a14:useLocalDpi xmlns:a14="http://schemas.microsoft.com/office/drawing/2010/main" val="0"/>
                </a:ext>
              </a:extLst>
            </a:blip>
            <a:stretch>
              <a:fillRect/>
            </a:stretch>
          </p:blipFill>
          <p:spPr>
            <a:xfrm>
              <a:off x="5513416" y="2992023"/>
              <a:ext cx="755635" cy="738567"/>
            </a:xfrm>
            <a:prstGeom prst="rect">
              <a:avLst/>
            </a:prstGeom>
          </p:spPr>
        </p:pic>
      </p:grpSp>
      <p:grpSp>
        <p:nvGrpSpPr>
          <p:cNvPr id="21" name="Grupo 20"/>
          <p:cNvGrpSpPr/>
          <p:nvPr/>
        </p:nvGrpSpPr>
        <p:grpSpPr>
          <a:xfrm>
            <a:off x="5525039" y="4080648"/>
            <a:ext cx="781035" cy="793286"/>
            <a:chOff x="5515945" y="3996997"/>
            <a:chExt cx="781035" cy="793286"/>
          </a:xfrm>
        </p:grpSpPr>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945" y="3996997"/>
              <a:ext cx="781035" cy="793286"/>
            </a:xfrm>
            <a:prstGeom prst="rect">
              <a:avLst/>
            </a:prstGeom>
          </p:spPr>
        </p:pic>
        <p:pic>
          <p:nvPicPr>
            <p:cNvPr id="16" name="Imagen 15"/>
            <p:cNvPicPr>
              <a:picLocks noChangeAspect="1"/>
            </p:cNvPicPr>
            <p:nvPr/>
          </p:nvPicPr>
          <p:blipFill rotWithShape="1">
            <a:blip r:embed="rId6">
              <a:extLst>
                <a:ext uri="{BEBA8EAE-BF5A-486C-A8C5-ECC9F3942E4B}">
                  <a14:imgProps xmlns:a14="http://schemas.microsoft.com/office/drawing/2010/main">
                    <a14:imgLayer r:embed="rId7">
                      <a14:imgEffect>
                        <a14:backgroundRemoval t="685" b="99315" l="9677" r="100000">
                          <a14:foregroundMark x1="75484" y1="22945" x2="78495" y2="34589"/>
                          <a14:foregroundMark x1="83656" y1="20205" x2="72258" y2="44521"/>
                          <a14:foregroundMark x1="91398" y1="33219" x2="90753" y2="20205"/>
                          <a14:foregroundMark x1="88817" y1="28082" x2="63011" y2="27397"/>
                          <a14:foregroundMark x1="79355" y1="12329" x2="63011" y2="27740"/>
                          <a14:foregroundMark x1="64301" y1="36301" x2="65591" y2="42808"/>
                          <a14:foregroundMark x1="65806" y1="43493" x2="70968" y2="49658"/>
                          <a14:foregroundMark x1="63441" y1="22260" x2="65161" y2="12671"/>
                          <a14:foregroundMark x1="65806" y1="12671" x2="73118" y2="3425"/>
                          <a14:foregroundMark x1="86882" y1="30479" x2="77849" y2="47260"/>
                          <a14:foregroundMark x1="91613" y1="21918" x2="89462" y2="13699"/>
                          <a14:foregroundMark x1="89462" y1="13356" x2="87097" y2="7877"/>
                          <a14:foregroundMark x1="63441" y1="67466" x2="72258" y2="73973"/>
                          <a14:foregroundMark x1="87957" y1="55822" x2="96774" y2="75342"/>
                          <a14:foregroundMark x1="92043" y1="59589" x2="96559" y2="65753"/>
                          <a14:foregroundMark x1="86882" y1="55822" x2="80000" y2="77397"/>
                          <a14:foregroundMark x1="66667" y1="54452" x2="60430" y2="74315"/>
                        </a14:backgroundRemoval>
                      </a14:imgEffect>
                    </a14:imgLayer>
                  </a14:imgProps>
                </a:ext>
                <a:ext uri="{28A0092B-C50C-407E-A947-70E740481C1C}">
                  <a14:useLocalDpi xmlns:a14="http://schemas.microsoft.com/office/drawing/2010/main" val="0"/>
                </a:ext>
              </a:extLst>
            </a:blip>
            <a:srcRect l="57135" b="21037"/>
            <a:stretch/>
          </p:blipFill>
          <p:spPr>
            <a:xfrm>
              <a:off x="5707421" y="4175248"/>
              <a:ext cx="407518" cy="471403"/>
            </a:xfrm>
            <a:prstGeom prst="ellipse">
              <a:avLst/>
            </a:prstGeom>
          </p:spPr>
        </p:pic>
      </p:grpSp>
      <p:grpSp>
        <p:nvGrpSpPr>
          <p:cNvPr id="22" name="Grupo 21"/>
          <p:cNvGrpSpPr/>
          <p:nvPr/>
        </p:nvGrpSpPr>
        <p:grpSpPr>
          <a:xfrm>
            <a:off x="5525039" y="5127119"/>
            <a:ext cx="781035" cy="793286"/>
            <a:chOff x="5517272" y="4981109"/>
            <a:chExt cx="781035" cy="793286"/>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272" y="4981109"/>
              <a:ext cx="781035" cy="793286"/>
            </a:xfrm>
            <a:prstGeom prst="rect">
              <a:avLst/>
            </a:prstGeom>
          </p:spPr>
        </p:pic>
        <p:pic>
          <p:nvPicPr>
            <p:cNvPr id="6146" name="Picture 2" descr="http://www.craftech.com/wp-uploads/2015/05/web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0356" y="5128341"/>
              <a:ext cx="480179" cy="480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25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Expediente electrónico de reclamo_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30</a:t>
            </a:fld>
            <a:endParaRPr lang="es-PE" dirty="0"/>
          </a:p>
        </p:txBody>
      </p:sp>
      <p:pic>
        <p:nvPicPr>
          <p:cNvPr id="5" name="Imagen 4"/>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549062" y="1988025"/>
            <a:ext cx="4455751" cy="4455751"/>
          </a:xfrm>
          <a:prstGeom prst="rect">
            <a:avLst/>
          </a:prstGeom>
        </p:spPr>
      </p:pic>
      <p:sp>
        <p:nvSpPr>
          <p:cNvPr id="6" name="CuadroTexto 5"/>
          <p:cNvSpPr txBox="1"/>
          <p:nvPr/>
        </p:nvSpPr>
        <p:spPr>
          <a:xfrm>
            <a:off x="1780141" y="1631486"/>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7"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1675131"/>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1780141" y="2326788"/>
            <a:ext cx="6019330" cy="923330"/>
          </a:xfrm>
          <a:prstGeom prst="rect">
            <a:avLst/>
          </a:prstGeom>
        </p:spPr>
        <p:txBody>
          <a:bodyPr wrap="square">
            <a:spAutoFit/>
          </a:bodyPr>
          <a:lstStyle/>
          <a:p>
            <a:pPr algn="just">
              <a:defRPr/>
            </a:pPr>
            <a:r>
              <a:rPr lang="es-PE" dirty="0">
                <a:solidFill>
                  <a:schemeClr val="tx1">
                    <a:lumMod val="65000"/>
                    <a:lumOff val="35000"/>
                  </a:schemeClr>
                </a:solidFill>
                <a:latin typeface="Calibri" panose="020F0502020204030204" pitchFamily="34" charset="0"/>
                <a:cs typeface="Calibri" panose="020F0502020204030204" pitchFamily="34" charset="0"/>
              </a:rPr>
              <a:t>A partir del 3 de Mayo del 2016 estamos obligados a brindar a nuestros usuarios/abonados la información de su expediente de reclamo en formato digital.</a:t>
            </a:r>
            <a:endParaRPr lang="es-CL"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 name="CuadroTexto 8"/>
          <p:cNvSpPr txBox="1"/>
          <p:nvPr/>
        </p:nvSpPr>
        <p:spPr>
          <a:xfrm>
            <a:off x="1780141" y="3507346"/>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¿Cómo puede visualizarlo el cliente?</a:t>
            </a:r>
          </a:p>
        </p:txBody>
      </p:sp>
      <p:pic>
        <p:nvPicPr>
          <p:cNvPr id="10"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3550991"/>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1780141" y="4215901"/>
            <a:ext cx="6019330" cy="1723549"/>
          </a:xfrm>
          <a:prstGeom prst="rect">
            <a:avLst/>
          </a:prstGeom>
        </p:spPr>
        <p:txBody>
          <a:bodyPr wrap="square">
            <a:spAutoFit/>
          </a:bodyPr>
          <a:lstStyle/>
          <a:p>
            <a:pPr algn="just">
              <a:defRPr/>
            </a:pPr>
            <a:r>
              <a:rPr lang="es-PE" dirty="0">
                <a:solidFill>
                  <a:schemeClr val="tx1">
                    <a:lumMod val="65000"/>
                    <a:lumOff val="35000"/>
                  </a:schemeClr>
                </a:solidFill>
                <a:latin typeface="Calibri" panose="020F0502020204030204" pitchFamily="34" charset="0"/>
                <a:cs typeface="Calibri" panose="020F0502020204030204" pitchFamily="34" charset="0"/>
              </a:rPr>
              <a:t> A través de nuestra web el usuario/abonado podrá acceder a la información de su reclamo; para ello, debemos brindarle un usuario y clave secreta.</a:t>
            </a:r>
          </a:p>
          <a:p>
            <a:pPr algn="just">
              <a:defRPr/>
            </a:pPr>
            <a:endParaRPr lang="es-PE" dirty="0">
              <a:solidFill>
                <a:schemeClr val="tx1">
                  <a:lumMod val="65000"/>
                  <a:lumOff val="35000"/>
                </a:schemeClr>
              </a:solidFill>
              <a:latin typeface="Calibri" panose="020F0502020204030204" pitchFamily="34" charset="0"/>
              <a:cs typeface="Calibri" panose="020F0502020204030204" pitchFamily="34" charset="0"/>
            </a:endParaRPr>
          </a:p>
          <a:p>
            <a:pPr algn="just">
              <a:defRPr/>
            </a:pPr>
            <a:r>
              <a:rPr lang="es-PE" sz="1600" i="1" dirty="0">
                <a:solidFill>
                  <a:schemeClr val="tx1">
                    <a:lumMod val="65000"/>
                    <a:lumOff val="35000"/>
                  </a:schemeClr>
                </a:solidFill>
                <a:latin typeface="Calibri" panose="020F0502020204030204" pitchFamily="34" charset="0"/>
                <a:cs typeface="Calibri" panose="020F0502020204030204" pitchFamily="34" charset="0"/>
              </a:rPr>
              <a:t>Ruta: </a:t>
            </a:r>
            <a:r>
              <a:rPr lang="es-PE" sz="1400" i="1" dirty="0">
                <a:solidFill>
                  <a:srgbClr val="00C2EC"/>
                </a:solidFill>
                <a:latin typeface="Calibri" panose="020F0502020204030204" pitchFamily="34" charset="0"/>
                <a:cs typeface="Calibri" panose="020F0502020204030204" pitchFamily="34" charset="0"/>
              </a:rPr>
              <a:t>Entel.pe &gt; información a abonados y usuarios &gt; Expediente electrónico de reclamos &gt; Usuario y contraseña</a:t>
            </a:r>
            <a:endParaRPr lang="es-CL" i="1" dirty="0">
              <a:solidFill>
                <a:srgbClr val="00C2EC"/>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922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Expediente electrónico de reclamo_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31</a:t>
            </a:fld>
            <a:endParaRPr lang="es-PE" dirty="0"/>
          </a:p>
        </p:txBody>
      </p:sp>
      <p:sp>
        <p:nvSpPr>
          <p:cNvPr id="7" name="Bocadillo: rectángulo con esquinas redondeadas 6"/>
          <p:cNvSpPr/>
          <p:nvPr/>
        </p:nvSpPr>
        <p:spPr>
          <a:xfrm>
            <a:off x="5109254" y="2414798"/>
            <a:ext cx="5317446" cy="1657139"/>
          </a:xfrm>
          <a:prstGeom prst="wedgeRoundRectCallout">
            <a:avLst>
              <a:gd name="adj1" fmla="val -58967"/>
              <a:gd name="adj2" fmla="val -21406"/>
              <a:gd name="adj3" fmla="val 16667"/>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sz="1500" i="1" dirty="0">
                <a:solidFill>
                  <a:srgbClr val="4D4D4D"/>
                </a:solidFill>
                <a:latin typeface="Calibri" panose="020F0502020204030204" pitchFamily="34" charset="0"/>
                <a:cs typeface="Calibri" panose="020F0502020204030204" pitchFamily="34" charset="0"/>
              </a:rPr>
              <a:t>En caso requiera consultar el expediente de este reclamo, usted podrá ingresar a la sección </a:t>
            </a:r>
            <a:r>
              <a:rPr lang="es-PE" sz="1500" b="1" i="1" dirty="0">
                <a:solidFill>
                  <a:srgbClr val="4D4D4D"/>
                </a:solidFill>
                <a:latin typeface="Calibri" panose="020F0502020204030204" pitchFamily="34" charset="0"/>
                <a:cs typeface="Calibri" panose="020F0502020204030204" pitchFamily="34" charset="0"/>
              </a:rPr>
              <a:t>Información a Abonados y Usuarios de nuestra web indicando el número del mismo y la clave XXXXX</a:t>
            </a:r>
            <a:r>
              <a:rPr lang="es-PE" sz="1500" i="1" dirty="0">
                <a:solidFill>
                  <a:srgbClr val="4D4D4D"/>
                </a:solidFill>
                <a:latin typeface="Calibri" panose="020F0502020204030204" pitchFamily="34" charset="0"/>
                <a:cs typeface="Calibri" panose="020F0502020204030204" pitchFamily="34" charset="0"/>
              </a:rPr>
              <a:t>. Recuerde que esta documentación estará disponible dentro de los próximos </a:t>
            </a:r>
            <a:r>
              <a:rPr lang="es-PE" sz="1500" i="1" u="sng" dirty="0">
                <a:solidFill>
                  <a:srgbClr val="4D4D4D"/>
                </a:solidFill>
                <a:latin typeface="Calibri" panose="020F0502020204030204" pitchFamily="34" charset="0"/>
                <a:cs typeface="Calibri" panose="020F0502020204030204" pitchFamily="34" charset="0"/>
              </a:rPr>
              <a:t>3 días útiles</a:t>
            </a:r>
            <a:r>
              <a:rPr lang="es-PE" sz="1500" i="1" dirty="0">
                <a:solidFill>
                  <a:srgbClr val="4D4D4D"/>
                </a:solidFill>
                <a:latin typeface="Calibri" panose="020F0502020204030204" pitchFamily="34" charset="0"/>
                <a:cs typeface="Calibri" panose="020F0502020204030204" pitchFamily="34" charset="0"/>
              </a:rPr>
              <a:t>”.</a:t>
            </a:r>
          </a:p>
        </p:txBody>
      </p:sp>
      <p:sp>
        <p:nvSpPr>
          <p:cNvPr id="8" name="Rectángulo 7"/>
          <p:cNvSpPr/>
          <p:nvPr/>
        </p:nvSpPr>
        <p:spPr>
          <a:xfrm>
            <a:off x="2048309" y="1400733"/>
            <a:ext cx="7732539" cy="646331"/>
          </a:xfrm>
          <a:prstGeom prst="rect">
            <a:avLst/>
          </a:prstGeom>
        </p:spPr>
        <p:txBody>
          <a:bodyPr wrap="square">
            <a:spAutoFit/>
          </a:bodyPr>
          <a:lstStyle/>
          <a:p>
            <a:pPr algn="ctr"/>
            <a:r>
              <a:rPr lang="es-PE" dirty="0">
                <a:solidFill>
                  <a:schemeClr val="tx1">
                    <a:lumMod val="65000"/>
                    <a:lumOff val="35000"/>
                  </a:schemeClr>
                </a:solidFill>
                <a:latin typeface="Calibri" panose="020F0502020204030204" pitchFamily="34" charset="0"/>
                <a:cs typeface="Calibri" panose="020F0502020204030204" pitchFamily="34" charset="0"/>
              </a:rPr>
              <a:t>Al finalizar la atención </a:t>
            </a:r>
            <a:r>
              <a:rPr lang="es-PE" i="1" dirty="0">
                <a:solidFill>
                  <a:schemeClr val="tx1">
                    <a:lumMod val="65000"/>
                    <a:lumOff val="35000"/>
                  </a:schemeClr>
                </a:solidFill>
                <a:latin typeface="Calibri" panose="020F0502020204030204" pitchFamily="34" charset="0"/>
                <a:cs typeface="Calibri" panose="020F0502020204030204" pitchFamily="34" charset="0"/>
              </a:rPr>
              <a:t>deberás brindar al cliente la clave obtenida </a:t>
            </a:r>
            <a:r>
              <a:rPr lang="es-PE" dirty="0">
                <a:solidFill>
                  <a:schemeClr val="tx1">
                    <a:lumMod val="65000"/>
                    <a:lumOff val="35000"/>
                  </a:schemeClr>
                </a:solidFill>
                <a:latin typeface="Calibri" panose="020F0502020204030204" pitchFamily="34" charset="0"/>
                <a:cs typeface="Calibri" panose="020F0502020204030204" pitchFamily="34" charset="0"/>
              </a:rPr>
              <a:t>para que pueda visualizar su expediente.</a:t>
            </a:r>
            <a:endParaRPr lang="es-PE" dirty="0">
              <a:solidFill>
                <a:srgbClr val="FF6702"/>
              </a:solidFill>
              <a:latin typeface="Calibri" panose="020F0502020204030204" pitchFamily="34" charset="0"/>
              <a:cs typeface="Calibri" panose="020F0502020204030204" pitchFamily="34" charset="0"/>
            </a:endParaRPr>
          </a:p>
        </p:txBody>
      </p:sp>
      <p:pic>
        <p:nvPicPr>
          <p:cNvPr id="12" name="Imagen 11"/>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25294"/>
          <a:stretch/>
        </p:blipFill>
        <p:spPr>
          <a:xfrm>
            <a:off x="2048309" y="2242223"/>
            <a:ext cx="2371291" cy="2124565"/>
          </a:xfrm>
          <a:prstGeom prst="rect">
            <a:avLst/>
          </a:prstGeom>
        </p:spPr>
      </p:pic>
      <p:grpSp>
        <p:nvGrpSpPr>
          <p:cNvPr id="13" name="Grupo 12"/>
          <p:cNvGrpSpPr/>
          <p:nvPr/>
        </p:nvGrpSpPr>
        <p:grpSpPr>
          <a:xfrm>
            <a:off x="1335491" y="4366788"/>
            <a:ext cx="9521015" cy="1855303"/>
            <a:chOff x="1335492" y="3816626"/>
            <a:chExt cx="9521015" cy="1855303"/>
          </a:xfrm>
        </p:grpSpPr>
        <p:pic>
          <p:nvPicPr>
            <p:cNvPr id="14" name="Imagen 13"/>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3439" t="47396" r="2898" b="23607"/>
            <a:stretch/>
          </p:blipFill>
          <p:spPr>
            <a:xfrm>
              <a:off x="1335492" y="3816626"/>
              <a:ext cx="9521015" cy="1855303"/>
            </a:xfrm>
            <a:prstGeom prst="rect">
              <a:avLst/>
            </a:prstGeom>
          </p:spPr>
        </p:pic>
        <p:sp>
          <p:nvSpPr>
            <p:cNvPr id="15" name="Rectángulo: esquinas redondeadas 14"/>
            <p:cNvSpPr/>
            <p:nvPr/>
          </p:nvSpPr>
          <p:spPr>
            <a:xfrm>
              <a:off x="5529263" y="4681538"/>
              <a:ext cx="659502" cy="183356"/>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p:cNvSpPr/>
            <p:nvPr/>
          </p:nvSpPr>
          <p:spPr>
            <a:xfrm>
              <a:off x="5207483" y="5433390"/>
              <a:ext cx="1040917" cy="169691"/>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4177210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6FB91799-A107-423A-86EB-F058D660FB79}" type="slidenum">
              <a:rPr lang="es-PE" smtClean="0"/>
              <a:pPr/>
              <a:t>32</a:t>
            </a:fld>
            <a:endParaRPr lang="es-PE" dirty="0"/>
          </a:p>
        </p:txBody>
      </p:sp>
      <p:sp>
        <p:nvSpPr>
          <p:cNvPr id="5" name="CuadroTexto 4"/>
          <p:cNvSpPr txBox="1"/>
          <p:nvPr/>
        </p:nvSpPr>
        <p:spPr>
          <a:xfrm>
            <a:off x="5405754" y="2454714"/>
            <a:ext cx="5927264" cy="1815882"/>
          </a:xfrm>
          <a:prstGeom prst="rect">
            <a:avLst/>
          </a:prstGeom>
          <a:noFill/>
        </p:spPr>
        <p:txBody>
          <a:bodyPr wrap="square" rtlCol="0">
            <a:spAutoFit/>
          </a:bodyPr>
          <a:lstStyle/>
          <a:p>
            <a:r>
              <a:rPr lang="es-PE" sz="4200" b="1" i="1" dirty="0">
                <a:solidFill>
                  <a:srgbClr val="4D4D4D"/>
                </a:solidFill>
                <a:latin typeface="Calibri" panose="020F0502020204030204" pitchFamily="34" charset="0"/>
                <a:cs typeface="Calibri" panose="020F0502020204030204" pitchFamily="34" charset="0"/>
              </a:rPr>
              <a:t>Administrador de montos </a:t>
            </a:r>
            <a:r>
              <a:rPr lang="es-PE" sz="7000" b="1" dirty="0">
                <a:solidFill>
                  <a:srgbClr val="46AC46"/>
                </a:solidFill>
                <a:latin typeface="Calibri" panose="020F0502020204030204" pitchFamily="34" charset="0"/>
                <a:cs typeface="Calibri" panose="020F0502020204030204" pitchFamily="34" charset="0"/>
              </a:rPr>
              <a:t>reclamados_</a:t>
            </a:r>
          </a:p>
        </p:txBody>
      </p:sp>
      <p:pic>
        <p:nvPicPr>
          <p:cNvPr id="6" name="Picture 2" descr="http://www.gestoriasantfeliudellobregat.es/wp-content/uploads/2012/01/balanz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889" y="1828693"/>
            <a:ext cx="4090564" cy="30679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6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Administrador de montos reclamados_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33</a:t>
            </a:fld>
            <a:endParaRPr lang="es-PE" dirty="0"/>
          </a:p>
        </p:txBody>
      </p:sp>
      <p:sp>
        <p:nvSpPr>
          <p:cNvPr id="5" name="Rectángulo 4"/>
          <p:cNvSpPr/>
          <p:nvPr/>
        </p:nvSpPr>
        <p:spPr>
          <a:xfrm>
            <a:off x="5229279" y="2451424"/>
            <a:ext cx="6096000" cy="923330"/>
          </a:xfrm>
          <a:prstGeom prst="rect">
            <a:avLst/>
          </a:prstGeom>
        </p:spPr>
        <p:txBody>
          <a:bodyPr>
            <a:spAutoFit/>
          </a:bodyPr>
          <a:lstStyle/>
          <a:p>
            <a:r>
              <a:rPr lang="es-ES" dirty="0">
                <a:solidFill>
                  <a:srgbClr val="545454"/>
                </a:solidFill>
                <a:latin typeface="Calibri" panose="020F0502020204030204" pitchFamily="34" charset="0"/>
              </a:rPr>
              <a:t>Es el retiro TEMPORAL del importe reclamado del estado de cuenta, suspendiendo la exigencia del pago de este hasta su resolución.</a:t>
            </a:r>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b="13358"/>
          <a:stretch/>
        </p:blipFill>
        <p:spPr>
          <a:xfrm>
            <a:off x="-79153" y="1800893"/>
            <a:ext cx="5059192" cy="4383354"/>
          </a:xfrm>
          <a:prstGeom prst="rect">
            <a:avLst/>
          </a:prstGeom>
        </p:spPr>
      </p:pic>
      <p:sp>
        <p:nvSpPr>
          <p:cNvPr id="7" name="CuadroTexto 6"/>
          <p:cNvSpPr txBox="1"/>
          <p:nvPr/>
        </p:nvSpPr>
        <p:spPr>
          <a:xfrm>
            <a:off x="5229279" y="1815964"/>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8" name="Picture 6" descr="https://upload.wikimedia.org/wikipedia/commons/thumb/5/50/Yes_Check_Circle.svg/2000px-Yes_Check_Cir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195" y="1859609"/>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5229279" y="3579095"/>
            <a:ext cx="6096000" cy="923330"/>
          </a:xfrm>
          <a:prstGeom prst="rect">
            <a:avLst/>
          </a:prstGeom>
        </p:spPr>
        <p:txBody>
          <a:bodyPr>
            <a:spAutoFit/>
          </a:bodyPr>
          <a:lstStyle/>
          <a:p>
            <a:r>
              <a:rPr lang="es-ES" dirty="0">
                <a:solidFill>
                  <a:srgbClr val="545454"/>
                </a:solidFill>
                <a:latin typeface="Calibri" panose="020F0502020204030204" pitchFamily="34" charset="0"/>
              </a:rPr>
              <a:t>Los montos reclamados por el módulo de AMR deben tener, necesariamente, al menos un recibo asociado por lo cual se deberá completar el siguiente campo.</a:t>
            </a:r>
          </a:p>
        </p:txBody>
      </p:sp>
      <p:sp>
        <p:nvSpPr>
          <p:cNvPr id="10" name="Rectángulo 9"/>
          <p:cNvSpPr/>
          <p:nvPr/>
        </p:nvSpPr>
        <p:spPr>
          <a:xfrm>
            <a:off x="5229279" y="4706765"/>
            <a:ext cx="6096000" cy="1200329"/>
          </a:xfrm>
          <a:prstGeom prst="rect">
            <a:avLst/>
          </a:prstGeom>
        </p:spPr>
        <p:txBody>
          <a:bodyPr>
            <a:spAutoFit/>
          </a:bodyPr>
          <a:lstStyle/>
          <a:p>
            <a:r>
              <a:rPr lang="es-ES" dirty="0">
                <a:solidFill>
                  <a:srgbClr val="545454"/>
                </a:solidFill>
                <a:latin typeface="Calibri" panose="020F0502020204030204" pitchFamily="34" charset="0"/>
              </a:rPr>
              <a:t>En caso el reclamo sea resuelto declarado infundado, el importe reclamado será exigible de pago una vez CERRADO el reclamo, por lo que regresara al estado de cuenta como extorno de un reclamo.</a:t>
            </a:r>
          </a:p>
        </p:txBody>
      </p:sp>
    </p:spTree>
    <p:extLst>
      <p:ext uri="{BB962C8B-B14F-4D97-AF65-F5344CB8AC3E}">
        <p14:creationId xmlns:p14="http://schemas.microsoft.com/office/powerpoint/2010/main" val="2465231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Administrador de montos reclamados_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34</a:t>
            </a:fld>
            <a:endParaRPr lang="es-PE" dirty="0"/>
          </a:p>
        </p:txBody>
      </p:sp>
      <p:pic>
        <p:nvPicPr>
          <p:cNvPr id="5" name="Imagen 4"/>
          <p:cNvPicPr>
            <a:picLocks noChangeAspect="1"/>
          </p:cNvPicPr>
          <p:nvPr/>
        </p:nvPicPr>
        <p:blipFill>
          <a:blip r:embed="rId2"/>
          <a:stretch>
            <a:fillRect/>
          </a:stretch>
        </p:blipFill>
        <p:spPr>
          <a:xfrm>
            <a:off x="1356079" y="1507545"/>
            <a:ext cx="8742422" cy="4657748"/>
          </a:xfrm>
          <a:prstGeom prst="rect">
            <a:avLst/>
          </a:prstGeom>
        </p:spPr>
      </p:pic>
    </p:spTree>
    <p:extLst>
      <p:ext uri="{BB962C8B-B14F-4D97-AF65-F5344CB8AC3E}">
        <p14:creationId xmlns:p14="http://schemas.microsoft.com/office/powerpoint/2010/main" val="3335483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Administrador de montos reclamados_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35</a:t>
            </a:fld>
            <a:endParaRPr lang="es-PE" dirty="0"/>
          </a:p>
        </p:txBody>
      </p:sp>
      <p:sp>
        <p:nvSpPr>
          <p:cNvPr id="6" name="CuadroTexto 5"/>
          <p:cNvSpPr txBox="1"/>
          <p:nvPr/>
        </p:nvSpPr>
        <p:spPr>
          <a:xfrm>
            <a:off x="744582" y="6003865"/>
            <a:ext cx="11051177" cy="338554"/>
          </a:xfrm>
          <a:prstGeom prst="rect">
            <a:avLst/>
          </a:prstGeom>
          <a:noFill/>
        </p:spPr>
        <p:txBody>
          <a:bodyPr wrap="square" rtlCol="0">
            <a:spAutoFit/>
          </a:bodyPr>
          <a:lstStyle/>
          <a:p>
            <a:r>
              <a:rPr lang="es-PE" sz="1600" dirty="0">
                <a:solidFill>
                  <a:srgbClr val="46AC46"/>
                </a:solidFill>
              </a:rPr>
              <a:t>Si en 2da instancia no podemos jalar el AMR tenemos que comunicarnos con el Asesor de Reclamos que estaba viendo el caso.</a:t>
            </a:r>
          </a:p>
        </p:txBody>
      </p:sp>
      <p:grpSp>
        <p:nvGrpSpPr>
          <p:cNvPr id="9" name="Grupo 8"/>
          <p:cNvGrpSpPr/>
          <p:nvPr/>
        </p:nvGrpSpPr>
        <p:grpSpPr>
          <a:xfrm>
            <a:off x="1436914" y="1330420"/>
            <a:ext cx="9181925" cy="4388576"/>
            <a:chOff x="1436914" y="2074458"/>
            <a:chExt cx="7815721" cy="3644538"/>
          </a:xfrm>
        </p:grpSpPr>
        <p:pic>
          <p:nvPicPr>
            <p:cNvPr id="5" name="Picture 3"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l="15071" t="8948" r="1830" b="12460"/>
            <a:stretch/>
          </p:blipFill>
          <p:spPr bwMode="auto">
            <a:xfrm>
              <a:off x="3086967" y="2074458"/>
              <a:ext cx="6165668" cy="36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lecha derecha 6"/>
            <p:cNvSpPr/>
            <p:nvPr/>
          </p:nvSpPr>
          <p:spPr>
            <a:xfrm>
              <a:off x="1436914" y="3896727"/>
              <a:ext cx="1489166" cy="518519"/>
            </a:xfrm>
            <a:prstGeom prst="rightArrow">
              <a:avLst/>
            </a:prstGeom>
            <a:solidFill>
              <a:srgbClr val="FF670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redondeado 7"/>
            <p:cNvSpPr/>
            <p:nvPr/>
          </p:nvSpPr>
          <p:spPr>
            <a:xfrm>
              <a:off x="4193177" y="3896727"/>
              <a:ext cx="600892" cy="387890"/>
            </a:xfrm>
            <a:prstGeom prst="roundRect">
              <a:avLst/>
            </a:prstGeom>
            <a:noFill/>
            <a:ln w="28575">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539134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Administrador de montos reclamados_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36</a:t>
            </a:fld>
            <a:endParaRPr lang="es-PE" dirty="0"/>
          </a:p>
        </p:txBody>
      </p:sp>
      <p:pic>
        <p:nvPicPr>
          <p:cNvPr id="5" name="Picture 4" descr="image003"/>
          <p:cNvPicPr>
            <a:picLocks noChangeAspect="1" noChangeArrowheads="1"/>
          </p:cNvPicPr>
          <p:nvPr/>
        </p:nvPicPr>
        <p:blipFill rotWithShape="1">
          <a:blip r:embed="rId2">
            <a:extLst>
              <a:ext uri="{28A0092B-C50C-407E-A947-70E740481C1C}">
                <a14:useLocalDpi xmlns:a14="http://schemas.microsoft.com/office/drawing/2010/main" val="0"/>
              </a:ext>
            </a:extLst>
          </a:blip>
          <a:srcRect l="15111" t="9130" r="1511" b="8942"/>
          <a:stretch/>
        </p:blipFill>
        <p:spPr bwMode="auto">
          <a:xfrm>
            <a:off x="2609193" y="1546479"/>
            <a:ext cx="7210697" cy="442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p:cNvSpPr txBox="1"/>
          <p:nvPr/>
        </p:nvSpPr>
        <p:spPr>
          <a:xfrm>
            <a:off x="1436908" y="1124520"/>
            <a:ext cx="5828712" cy="369332"/>
          </a:xfrm>
          <a:prstGeom prst="rect">
            <a:avLst/>
          </a:prstGeom>
          <a:noFill/>
        </p:spPr>
        <p:txBody>
          <a:bodyPr wrap="none" rtlCol="0">
            <a:spAutoFit/>
          </a:bodyPr>
          <a:lstStyle/>
          <a:p>
            <a:r>
              <a:rPr lang="es-PE" dirty="0">
                <a:solidFill>
                  <a:srgbClr val="4D4D4D"/>
                </a:solidFill>
              </a:rPr>
              <a:t>Elegimos el tipo de reclamo que está presentando el cliente.</a:t>
            </a:r>
          </a:p>
        </p:txBody>
      </p:sp>
      <p:sp>
        <p:nvSpPr>
          <p:cNvPr id="7" name="CuadroTexto 6"/>
          <p:cNvSpPr txBox="1"/>
          <p:nvPr/>
        </p:nvSpPr>
        <p:spPr>
          <a:xfrm>
            <a:off x="1586156" y="5924423"/>
            <a:ext cx="9641870" cy="461665"/>
          </a:xfrm>
          <a:prstGeom prst="rect">
            <a:avLst/>
          </a:prstGeom>
          <a:noFill/>
        </p:spPr>
        <p:txBody>
          <a:bodyPr wrap="none" rtlCol="0">
            <a:spAutoFit/>
          </a:bodyPr>
          <a:lstStyle/>
          <a:p>
            <a:r>
              <a:rPr lang="es-PE" sz="2400" b="1" dirty="0">
                <a:solidFill>
                  <a:srgbClr val="46AC46"/>
                </a:solidFill>
              </a:rPr>
              <a:t>En segunda instancia podremos elegir entre Apelación y Recurso de queja.</a:t>
            </a:r>
          </a:p>
        </p:txBody>
      </p:sp>
      <p:sp>
        <p:nvSpPr>
          <p:cNvPr id="8" name="Flecha derecha 6"/>
          <p:cNvSpPr/>
          <p:nvPr/>
        </p:nvSpPr>
        <p:spPr>
          <a:xfrm>
            <a:off x="1201057" y="3707117"/>
            <a:ext cx="1097280" cy="512411"/>
          </a:xfrm>
          <a:prstGeom prst="rightArrow">
            <a:avLst/>
          </a:prstGeom>
          <a:solidFill>
            <a:srgbClr val="FF670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redondeado 7"/>
          <p:cNvSpPr/>
          <p:nvPr/>
        </p:nvSpPr>
        <p:spPr>
          <a:xfrm>
            <a:off x="5051949" y="3707117"/>
            <a:ext cx="849086" cy="603851"/>
          </a:xfrm>
          <a:prstGeom prst="roundRect">
            <a:avLst/>
          </a:prstGeom>
          <a:noFill/>
          <a:ln w="28575">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042464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Administrador de montos reclamados_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37</a:t>
            </a:fld>
            <a:endParaRPr lang="es-PE" dirty="0"/>
          </a:p>
        </p:txBody>
      </p:sp>
      <p:pic>
        <p:nvPicPr>
          <p:cNvPr id="5" name="Picture 5" descr="image004"/>
          <p:cNvPicPr>
            <a:picLocks noChangeAspect="1" noChangeArrowheads="1"/>
          </p:cNvPicPr>
          <p:nvPr/>
        </p:nvPicPr>
        <p:blipFill rotWithShape="1">
          <a:blip r:embed="rId2">
            <a:extLst>
              <a:ext uri="{28A0092B-C50C-407E-A947-70E740481C1C}">
                <a14:useLocalDpi xmlns:a14="http://schemas.microsoft.com/office/drawing/2010/main" val="0"/>
              </a:ext>
            </a:extLst>
          </a:blip>
          <a:srcRect l="14724" t="8861" r="1419" b="7821"/>
          <a:stretch/>
        </p:blipFill>
        <p:spPr bwMode="auto">
          <a:xfrm>
            <a:off x="2634062" y="1682156"/>
            <a:ext cx="7040879" cy="437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p:cNvSpPr txBox="1"/>
          <p:nvPr/>
        </p:nvSpPr>
        <p:spPr>
          <a:xfrm>
            <a:off x="1445341" y="1119727"/>
            <a:ext cx="5341142" cy="369332"/>
          </a:xfrm>
          <a:prstGeom prst="rect">
            <a:avLst/>
          </a:prstGeom>
          <a:noFill/>
        </p:spPr>
        <p:txBody>
          <a:bodyPr wrap="none" rtlCol="0">
            <a:spAutoFit/>
          </a:bodyPr>
          <a:lstStyle/>
          <a:p>
            <a:r>
              <a:rPr lang="es-PE" dirty="0">
                <a:solidFill>
                  <a:srgbClr val="4D4D4D"/>
                </a:solidFill>
              </a:rPr>
              <a:t>Luego ingresaremos el monto reclamado por el cliente:</a:t>
            </a:r>
          </a:p>
        </p:txBody>
      </p:sp>
      <p:sp>
        <p:nvSpPr>
          <p:cNvPr id="7" name="CuadroTexto 6"/>
          <p:cNvSpPr txBox="1"/>
          <p:nvPr/>
        </p:nvSpPr>
        <p:spPr>
          <a:xfrm>
            <a:off x="1445341" y="6054438"/>
            <a:ext cx="9159495" cy="400110"/>
          </a:xfrm>
          <a:prstGeom prst="rect">
            <a:avLst/>
          </a:prstGeom>
          <a:noFill/>
        </p:spPr>
        <p:txBody>
          <a:bodyPr wrap="none" rtlCol="0">
            <a:spAutoFit/>
          </a:bodyPr>
          <a:lstStyle/>
          <a:p>
            <a:r>
              <a:rPr lang="es-PE" sz="2000" b="1" dirty="0">
                <a:solidFill>
                  <a:srgbClr val="46AC46"/>
                </a:solidFill>
              </a:rPr>
              <a:t>El monto reclamado por el cliente podría ser el monto total del recibo si así lo desea.</a:t>
            </a:r>
          </a:p>
        </p:txBody>
      </p:sp>
      <p:sp>
        <p:nvSpPr>
          <p:cNvPr id="8" name="Rectángulo redondeado 6"/>
          <p:cNvSpPr/>
          <p:nvPr/>
        </p:nvSpPr>
        <p:spPr>
          <a:xfrm>
            <a:off x="3835844" y="4085723"/>
            <a:ext cx="718457" cy="182880"/>
          </a:xfrm>
          <a:prstGeom prst="roundRect">
            <a:avLst/>
          </a:prstGeom>
          <a:no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Flecha derecha 7"/>
          <p:cNvSpPr/>
          <p:nvPr/>
        </p:nvSpPr>
        <p:spPr>
          <a:xfrm>
            <a:off x="1382093" y="3881360"/>
            <a:ext cx="1031966" cy="509451"/>
          </a:xfrm>
          <a:prstGeom prst="rightArrow">
            <a:avLst/>
          </a:prstGeom>
          <a:solidFill>
            <a:srgbClr val="FF670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669910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38</a:t>
            </a:fld>
            <a:endParaRPr lang="es-PE" dirty="0"/>
          </a:p>
        </p:txBody>
      </p:sp>
      <p:sp>
        <p:nvSpPr>
          <p:cNvPr id="5" name="Rectángulo 4"/>
          <p:cNvSpPr/>
          <p:nvPr/>
        </p:nvSpPr>
        <p:spPr>
          <a:xfrm>
            <a:off x="5229278" y="2540324"/>
            <a:ext cx="6099121" cy="923330"/>
          </a:xfrm>
          <a:prstGeom prst="rect">
            <a:avLst/>
          </a:prstGeom>
        </p:spPr>
        <p:txBody>
          <a:bodyPr wrap="square">
            <a:spAutoFit/>
          </a:bodyPr>
          <a:lstStyle/>
          <a:p>
            <a:pPr algn="just"/>
            <a:r>
              <a:rPr lang="es-PE" dirty="0">
                <a:solidFill>
                  <a:schemeClr val="tx1">
                    <a:lumMod val="65000"/>
                    <a:lumOff val="35000"/>
                  </a:schemeClr>
                </a:solidFill>
                <a:latin typeface="Calibri" panose="020F0502020204030204" pitchFamily="34" charset="0"/>
                <a:cs typeface="Calibri" panose="020F0502020204030204" pitchFamily="34" charset="0"/>
              </a:rPr>
              <a:t>Las empresas operadoras podrán establecer mecanismos para solucionar las reclamaciones de los usuarios con anterioridad al inicio del procedimiento de reclamo.</a:t>
            </a:r>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l="22524" t="5698" r="22737" b="5485"/>
          <a:stretch/>
        </p:blipFill>
        <p:spPr>
          <a:xfrm>
            <a:off x="1435100" y="1448025"/>
            <a:ext cx="2919369" cy="4736876"/>
          </a:xfrm>
          <a:prstGeom prst="rect">
            <a:avLst/>
          </a:prstGeom>
        </p:spPr>
      </p:pic>
      <p:sp>
        <p:nvSpPr>
          <p:cNvPr id="7" name="CuadroTexto 6"/>
          <p:cNvSpPr txBox="1"/>
          <p:nvPr/>
        </p:nvSpPr>
        <p:spPr>
          <a:xfrm>
            <a:off x="5229279" y="1815964"/>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8"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95" y="1859609"/>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5229278" y="3726349"/>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¿Si el abonado/usuario no acepta?</a:t>
            </a:r>
          </a:p>
        </p:txBody>
      </p:sp>
      <p:pic>
        <p:nvPicPr>
          <p:cNvPr id="10"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194" y="3769994"/>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5232399" y="4546875"/>
            <a:ext cx="6096000" cy="923330"/>
          </a:xfrm>
          <a:prstGeom prst="rect">
            <a:avLst/>
          </a:prstGeom>
        </p:spPr>
        <p:txBody>
          <a:bodyPr wrap="square">
            <a:spAutoFit/>
          </a:bodyPr>
          <a:lstStyle/>
          <a:p>
            <a:pPr algn="just"/>
            <a:r>
              <a:rPr lang="es-PE" dirty="0">
                <a:solidFill>
                  <a:schemeClr val="tx1">
                    <a:lumMod val="65000"/>
                    <a:lumOff val="35000"/>
                  </a:schemeClr>
                </a:solidFill>
                <a:latin typeface="Calibri" panose="020F0502020204030204" pitchFamily="34" charset="0"/>
                <a:cs typeface="Calibri" panose="020F0502020204030204" pitchFamily="34" charset="0"/>
              </a:rPr>
              <a:t>De no contar con la aceptación expresa del abonado o usuario, la empresa operadora deberá tramitar dicha petición como un reclamo.</a:t>
            </a:r>
          </a:p>
        </p:txBody>
      </p:sp>
    </p:spTree>
    <p:extLst>
      <p:ext uri="{BB962C8B-B14F-4D97-AF65-F5344CB8AC3E}">
        <p14:creationId xmlns:p14="http://schemas.microsoft.com/office/powerpoint/2010/main" val="1471050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39</a:t>
            </a:fld>
            <a:endParaRPr lang="es-PE" dirty="0"/>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l="28841" t="14499" r="28356" b="10268"/>
          <a:stretch/>
        </p:blipFill>
        <p:spPr>
          <a:xfrm>
            <a:off x="6458857" y="1383875"/>
            <a:ext cx="4401457" cy="4551304"/>
          </a:xfrm>
          <a:prstGeom prst="rect">
            <a:avLst/>
          </a:prstGeom>
          <a:ln>
            <a:solidFill>
              <a:schemeClr val="bg1">
                <a:lumMod val="85000"/>
              </a:schemeClr>
            </a:solidFill>
          </a:ln>
        </p:spPr>
      </p:pic>
      <p:pic>
        <p:nvPicPr>
          <p:cNvPr id="7" name="Imagen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3781" y="2027031"/>
            <a:ext cx="4649381" cy="4261933"/>
          </a:xfrm>
          <a:prstGeom prst="rect">
            <a:avLst/>
          </a:prstGeom>
        </p:spPr>
      </p:pic>
      <p:sp>
        <p:nvSpPr>
          <p:cNvPr id="8" name="Bocadillo: rectángulo con esquinas redondeadas 7"/>
          <p:cNvSpPr/>
          <p:nvPr/>
        </p:nvSpPr>
        <p:spPr>
          <a:xfrm>
            <a:off x="3118982" y="2179280"/>
            <a:ext cx="2850018" cy="2278420"/>
          </a:xfrm>
          <a:prstGeom prst="wedgeRoundRectCallout">
            <a:avLst>
              <a:gd name="adj1" fmla="val -58967"/>
              <a:gd name="adj2" fmla="val -21406"/>
              <a:gd name="adj3" fmla="val 16667"/>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i="1" dirty="0">
                <a:solidFill>
                  <a:srgbClr val="4D4D4D"/>
                </a:solidFill>
                <a:latin typeface="Calibri" panose="020F0502020204030204" pitchFamily="34" charset="0"/>
                <a:cs typeface="Calibri" panose="020F0502020204030204" pitchFamily="34" charset="0"/>
              </a:rPr>
              <a:t>Este es el documento que debemos brindar a nuestro cliente cuando acepte la solución anticipada que fue otorgada por nosotros.</a:t>
            </a:r>
          </a:p>
        </p:txBody>
      </p:sp>
    </p:spTree>
    <p:extLst>
      <p:ext uri="{BB962C8B-B14F-4D97-AF65-F5344CB8AC3E}">
        <p14:creationId xmlns:p14="http://schemas.microsoft.com/office/powerpoint/2010/main" val="22882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4</a:t>
            </a:fld>
            <a:endParaRPr lang="es-PE" dirty="0"/>
          </a:p>
        </p:txBody>
      </p:sp>
      <p:sp>
        <p:nvSpPr>
          <p:cNvPr id="5" name="Bocadillo: rectángulo con esquinas redondeadas 4"/>
          <p:cNvSpPr/>
          <p:nvPr/>
        </p:nvSpPr>
        <p:spPr>
          <a:xfrm>
            <a:off x="1484241" y="1520886"/>
            <a:ext cx="6453259" cy="1120714"/>
          </a:xfrm>
          <a:prstGeom prst="wedgeRoundRectCallout">
            <a:avLst>
              <a:gd name="adj1" fmla="val 57156"/>
              <a:gd name="adj2" fmla="val 32079"/>
              <a:gd name="adj3" fmla="val 16667"/>
            </a:avLst>
          </a:prstGeom>
          <a:ln w="38100">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PE" sz="2400" dirty="0">
                <a:solidFill>
                  <a:srgbClr val="FF6702"/>
                </a:solidFill>
                <a:latin typeface="Calibri" panose="020F0502020204030204" pitchFamily="34" charset="0"/>
                <a:ea typeface="Ebrima" panose="02000000000000000000" pitchFamily="2" charset="0"/>
                <a:cs typeface="Calibri" panose="020F0502020204030204" pitchFamily="34" charset="0"/>
              </a:rPr>
              <a:t>¿Qué carteles o afiches debe colocar Entel en sus </a:t>
            </a:r>
            <a:r>
              <a:rPr lang="es-PE" sz="2400" dirty="0" err="1">
                <a:solidFill>
                  <a:srgbClr val="FF6702"/>
                </a:solidFill>
                <a:latin typeface="Calibri" panose="020F0502020204030204" pitchFamily="34" charset="0"/>
                <a:ea typeface="Ebrima" panose="02000000000000000000" pitchFamily="2" charset="0"/>
                <a:cs typeface="Calibri" panose="020F0502020204030204" pitchFamily="34" charset="0"/>
              </a:rPr>
              <a:t>TPs</a:t>
            </a:r>
            <a:r>
              <a:rPr lang="es-PE" sz="2400" dirty="0">
                <a:solidFill>
                  <a:srgbClr val="FF6702"/>
                </a:solidFill>
                <a:latin typeface="Calibri" panose="020F0502020204030204" pitchFamily="34" charset="0"/>
                <a:ea typeface="Ebrima" panose="02000000000000000000" pitchFamily="2" charset="0"/>
                <a:cs typeface="Calibri" panose="020F0502020204030204" pitchFamily="34" charset="0"/>
              </a:rPr>
              <a:t> y </a:t>
            </a:r>
            <a:r>
              <a:rPr lang="es-PE" sz="2400" dirty="0" err="1">
                <a:solidFill>
                  <a:srgbClr val="FF6702"/>
                </a:solidFill>
                <a:latin typeface="Calibri" panose="020F0502020204030204" pitchFamily="34" charset="0"/>
                <a:ea typeface="Ebrima" panose="02000000000000000000" pitchFamily="2" charset="0"/>
                <a:cs typeface="Calibri" panose="020F0502020204030204" pitchFamily="34" charset="0"/>
              </a:rPr>
              <a:t>TPFs</a:t>
            </a:r>
            <a:r>
              <a:rPr lang="es-PE" sz="2400" dirty="0">
                <a:solidFill>
                  <a:srgbClr val="FF6702"/>
                </a:solidFill>
                <a:latin typeface="Calibri" panose="020F0502020204030204" pitchFamily="34" charset="0"/>
                <a:ea typeface="Ebrima" panose="02000000000000000000" pitchFamily="2" charset="0"/>
                <a:cs typeface="Calibri" panose="020F0502020204030204" pitchFamily="34" charset="0"/>
              </a:rPr>
              <a:t>?</a:t>
            </a:r>
          </a:p>
        </p:txBody>
      </p:sp>
      <p:pic>
        <p:nvPicPr>
          <p:cNvPr id="7" name="Imagen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329" t="5162" r="26441" b="6160"/>
          <a:stretch/>
        </p:blipFill>
        <p:spPr>
          <a:xfrm>
            <a:off x="8312426" y="1381652"/>
            <a:ext cx="2780839" cy="4909535"/>
          </a:xfrm>
          <a:prstGeom prst="rect">
            <a:avLst/>
          </a:prstGeom>
        </p:spPr>
      </p:pic>
      <p:sp>
        <p:nvSpPr>
          <p:cNvPr id="9" name="Rectángulo 8"/>
          <p:cNvSpPr/>
          <p:nvPr/>
        </p:nvSpPr>
        <p:spPr>
          <a:xfrm>
            <a:off x="1484241" y="3043073"/>
            <a:ext cx="6970646" cy="3139321"/>
          </a:xfrm>
          <a:prstGeom prst="rect">
            <a:avLst/>
          </a:prstGeom>
        </p:spPr>
        <p:txBody>
          <a:bodyPr wrap="square">
            <a:spAutoFit/>
          </a:bodyPr>
          <a:lstStyle/>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Procedimiento para interponer un reclamo, apelación y/o queja.</a:t>
            </a:r>
          </a:p>
          <a:p>
            <a:pPr marL="285750" indent="-285750">
              <a:buFont typeface="Wingdings" panose="05000000000000000000" pitchFamily="2" charset="2"/>
              <a:buChar char="ü"/>
            </a:pPr>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Requisitos, plazos e instancias.</a:t>
            </a:r>
          </a:p>
          <a:p>
            <a:pPr marL="285750" indent="-285750">
              <a:buFont typeface="Wingdings" panose="05000000000000000000" pitchFamily="2" charset="2"/>
              <a:buChar char="ü"/>
            </a:pPr>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Relación de los medios probatorios.</a:t>
            </a:r>
          </a:p>
          <a:p>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Permitir a los usuarios de realizar el pago de los montos no reclamados evitando la suspensión indebida del servicio.</a:t>
            </a:r>
          </a:p>
          <a:p>
            <a:pPr marL="285750" indent="-285750">
              <a:buFont typeface="Wingdings" panose="05000000000000000000" pitchFamily="2" charset="2"/>
              <a:buChar char="ü"/>
            </a:pPr>
            <a:endParaRPr lang="es-PE" dirty="0">
              <a:solidFill>
                <a:srgbClr val="4D4D4D"/>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s-PE" dirty="0">
                <a:solidFill>
                  <a:srgbClr val="4D4D4D"/>
                </a:solidFill>
                <a:latin typeface="Calibri" panose="020F0502020204030204" pitchFamily="34" charset="0"/>
                <a:cs typeface="Calibri" panose="020F0502020204030204" pitchFamily="34" charset="0"/>
              </a:rPr>
              <a:t>Formularios para la presentación de reclamos, apelaciones y/o quejas.</a:t>
            </a:r>
          </a:p>
        </p:txBody>
      </p:sp>
    </p:spTree>
    <p:extLst>
      <p:ext uri="{BB962C8B-B14F-4D97-AF65-F5344CB8AC3E}">
        <p14:creationId xmlns:p14="http://schemas.microsoft.com/office/powerpoint/2010/main" val="2477579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38" y="1524096"/>
            <a:ext cx="7632646" cy="5067429"/>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40</a:t>
            </a:fld>
            <a:endParaRPr lang="es-PE" dirty="0"/>
          </a:p>
        </p:txBody>
      </p:sp>
      <p:sp>
        <p:nvSpPr>
          <p:cNvPr id="6" name="Bocadillo: rectángulo con esquinas redondeadas 5"/>
          <p:cNvSpPr/>
          <p:nvPr/>
        </p:nvSpPr>
        <p:spPr>
          <a:xfrm>
            <a:off x="4818168" y="1524096"/>
            <a:ext cx="6408632" cy="983020"/>
          </a:xfrm>
          <a:prstGeom prst="wedgeRoundRectCallout">
            <a:avLst>
              <a:gd name="adj1" fmla="val -61345"/>
              <a:gd name="adj2" fmla="val 32855"/>
              <a:gd name="adj3" fmla="val 16667"/>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i="1" dirty="0">
                <a:solidFill>
                  <a:srgbClr val="4D4D4D"/>
                </a:solidFill>
                <a:latin typeface="Calibri" panose="020F0502020204030204" pitchFamily="34" charset="0"/>
                <a:cs typeface="Calibri" panose="020F0502020204030204" pitchFamily="34" charset="0"/>
              </a:rPr>
              <a:t>¿Qué debo tener en cuenta antes de brindar una solución anticipada ante una apelación?</a:t>
            </a:r>
          </a:p>
        </p:txBody>
      </p:sp>
      <p:graphicFrame>
        <p:nvGraphicFramePr>
          <p:cNvPr id="7" name="Diagrama 6"/>
          <p:cNvGraphicFramePr/>
          <p:nvPr>
            <p:extLst>
              <p:ext uri="{D42A27DB-BD31-4B8C-83A1-F6EECF244321}">
                <p14:modId xmlns:p14="http://schemas.microsoft.com/office/powerpoint/2010/main" val="3138113917"/>
              </p:ext>
            </p:extLst>
          </p:nvPr>
        </p:nvGraphicFramePr>
        <p:xfrm>
          <a:off x="5156200" y="2743201"/>
          <a:ext cx="6070600" cy="36078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6192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41</a:t>
            </a:fld>
            <a:endParaRPr lang="es-PE" dirty="0"/>
          </a:p>
        </p:txBody>
      </p:sp>
      <p:sp>
        <p:nvSpPr>
          <p:cNvPr id="5" name="CuadroTexto 4"/>
          <p:cNvSpPr txBox="1"/>
          <p:nvPr/>
        </p:nvSpPr>
        <p:spPr>
          <a:xfrm>
            <a:off x="7192130" y="4084418"/>
            <a:ext cx="4792739" cy="1846659"/>
          </a:xfrm>
          <a:prstGeom prst="rect">
            <a:avLst/>
          </a:prstGeom>
          <a:noFill/>
        </p:spPr>
        <p:txBody>
          <a:bodyPr wrap="square" rtlCol="0">
            <a:spAutoFit/>
          </a:bodyPr>
          <a:lstStyle/>
          <a:p>
            <a:r>
              <a:rPr lang="es-PE" sz="3400" b="1" i="1" dirty="0">
                <a:solidFill>
                  <a:srgbClr val="FF6702"/>
                </a:solidFill>
                <a:latin typeface="Calibri" panose="020F0502020204030204" pitchFamily="34" charset="0"/>
                <a:cs typeface="Calibri" panose="020F0502020204030204" pitchFamily="34" charset="0"/>
              </a:rPr>
              <a:t>[</a:t>
            </a:r>
            <a:r>
              <a:rPr lang="es-PE" sz="2600" i="1" dirty="0" err="1">
                <a:solidFill>
                  <a:srgbClr val="0A54A0"/>
                </a:solidFill>
                <a:latin typeface="Calibri" panose="020F0502020204030204" pitchFamily="34" charset="0"/>
                <a:cs typeface="Calibri" panose="020F0502020204030204" pitchFamily="34" charset="0"/>
              </a:rPr>
              <a:t>pOrtal</a:t>
            </a:r>
            <a:r>
              <a:rPr lang="es-PE" sz="2600" i="1" dirty="0">
                <a:solidFill>
                  <a:srgbClr val="0A54A0"/>
                </a:solidFill>
                <a:latin typeface="Calibri" panose="020F0502020204030204" pitchFamily="34" charset="0"/>
                <a:cs typeface="Calibri" panose="020F0502020204030204" pitchFamily="34" charset="0"/>
              </a:rPr>
              <a:t>_</a:t>
            </a:r>
            <a:r>
              <a:rPr lang="es-PE" sz="3400" b="1" i="1" dirty="0">
                <a:solidFill>
                  <a:srgbClr val="FF6702"/>
                </a:solidFill>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s-PE" sz="1600" i="1" dirty="0">
                <a:solidFill>
                  <a:srgbClr val="0154A0"/>
                </a:solidFill>
                <a:latin typeface="Calibri" panose="020F0502020204030204" pitchFamily="34" charset="0"/>
                <a:cs typeface="Calibri" panose="020F0502020204030204" pitchFamily="34" charset="0"/>
              </a:rPr>
              <a:t>Ingresas al incidente del Reclamo</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Solución de negocio_ </a:t>
            </a:r>
            <a:r>
              <a:rPr lang="es-PE" sz="1600" i="1" dirty="0">
                <a:solidFill>
                  <a:srgbClr val="0154A0"/>
                </a:solidFill>
                <a:latin typeface="Calibri" panose="020F0502020204030204" pitchFamily="34" charset="0"/>
                <a:cs typeface="Calibri" panose="020F0502020204030204" pitchFamily="34" charset="0"/>
              </a:rPr>
              <a:t>Según sea el caso</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Instancia_ </a:t>
            </a:r>
            <a:r>
              <a:rPr lang="es-PE" sz="1600" i="1" dirty="0">
                <a:solidFill>
                  <a:srgbClr val="0154A0"/>
                </a:solidFill>
                <a:latin typeface="Calibri" panose="020F0502020204030204" pitchFamily="34" charset="0"/>
                <a:cs typeface="Calibri" panose="020F0502020204030204" pitchFamily="34" charset="0"/>
              </a:rPr>
              <a:t>2da. instancia</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Tipo_ </a:t>
            </a:r>
            <a:r>
              <a:rPr lang="es-PE" sz="1600" i="1" dirty="0">
                <a:solidFill>
                  <a:srgbClr val="0154A0"/>
                </a:solidFill>
                <a:latin typeface="Calibri" panose="020F0502020204030204" pitchFamily="34" charset="0"/>
                <a:cs typeface="Calibri" panose="020F0502020204030204" pitchFamily="34" charset="0"/>
              </a:rPr>
              <a:t>Apelación </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Resolución_ </a:t>
            </a:r>
            <a:r>
              <a:rPr lang="es-PE" sz="1600" i="1" dirty="0">
                <a:solidFill>
                  <a:srgbClr val="0154A0"/>
                </a:solidFill>
                <a:latin typeface="Calibri" panose="020F0502020204030204" pitchFamily="34" charset="0"/>
                <a:cs typeface="Calibri" panose="020F0502020204030204" pitchFamily="34" charset="0"/>
              </a:rPr>
              <a:t>Solución anticipada</a:t>
            </a:r>
          </a:p>
        </p:txBody>
      </p:sp>
      <p:sp>
        <p:nvSpPr>
          <p:cNvPr id="6" name="CuadroTexto 5"/>
          <p:cNvSpPr txBox="1"/>
          <p:nvPr/>
        </p:nvSpPr>
        <p:spPr>
          <a:xfrm>
            <a:off x="1025130" y="4084418"/>
            <a:ext cx="5433727" cy="1815882"/>
          </a:xfrm>
          <a:prstGeom prst="rect">
            <a:avLst/>
          </a:prstGeom>
          <a:noFill/>
        </p:spPr>
        <p:txBody>
          <a:bodyPr wrap="square" rtlCol="0">
            <a:spAutoFit/>
          </a:bodyPr>
          <a:lstStyle/>
          <a:p>
            <a:r>
              <a:rPr lang="es-PE" sz="3200" i="1" dirty="0">
                <a:solidFill>
                  <a:srgbClr val="0A54A0"/>
                </a:solidFill>
                <a:latin typeface="Calibri" panose="020F0502020204030204" pitchFamily="34" charset="0"/>
                <a:cs typeface="Calibri" panose="020F0502020204030204" pitchFamily="34" charset="0"/>
              </a:rPr>
              <a:t>[</a:t>
            </a:r>
            <a:r>
              <a:rPr lang="es-PE" sz="2400" i="1" dirty="0" err="1">
                <a:solidFill>
                  <a:srgbClr val="0A54A0"/>
                </a:solidFill>
                <a:latin typeface="Calibri" panose="020F0502020204030204" pitchFamily="34" charset="0"/>
                <a:cs typeface="Calibri" panose="020F0502020204030204" pitchFamily="34" charset="0"/>
              </a:rPr>
              <a:t>pOrtal</a:t>
            </a:r>
            <a:r>
              <a:rPr lang="es-PE" sz="2400" i="1" dirty="0">
                <a:solidFill>
                  <a:srgbClr val="0A54A0"/>
                </a:solidFill>
                <a:latin typeface="Calibri" panose="020F0502020204030204" pitchFamily="34" charset="0"/>
                <a:cs typeface="Calibri" panose="020F0502020204030204" pitchFamily="34" charset="0"/>
              </a:rPr>
              <a:t>_ </a:t>
            </a:r>
            <a:r>
              <a:rPr lang="es-PE" sz="3200" b="1" i="1" dirty="0">
                <a:solidFill>
                  <a:srgbClr val="FF6702"/>
                </a:solidFill>
                <a:latin typeface="Calibri" panose="020F0502020204030204" pitchFamily="34" charset="0"/>
                <a:cs typeface="Calibri" panose="020F0502020204030204" pitchFamily="34" charset="0"/>
              </a:rPr>
              <a:t>pedido</a:t>
            </a:r>
            <a:r>
              <a:rPr lang="es-PE" sz="3200" i="1" dirty="0">
                <a:solidFill>
                  <a:srgbClr val="0A54A0"/>
                </a:solidFill>
                <a:latin typeface="Calibri" panose="020F0502020204030204" pitchFamily="34" charset="0"/>
                <a:cs typeface="Calibri" panose="020F0502020204030204" pitchFamily="34" charset="0"/>
              </a:rPr>
              <a:t>]</a:t>
            </a:r>
          </a:p>
          <a:p>
            <a:endParaRPr lang="es-PE" sz="1600" i="1" dirty="0">
              <a:solidFill>
                <a:srgbClr val="0A54A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División de negocio_ </a:t>
            </a:r>
            <a:r>
              <a:rPr lang="es-PE" sz="1600" i="1" dirty="0">
                <a:solidFill>
                  <a:srgbClr val="0154A0"/>
                </a:solidFill>
                <a:latin typeface="Calibri" panose="020F0502020204030204" pitchFamily="34" charset="0"/>
                <a:cs typeface="Calibri" panose="020F0502020204030204" pitchFamily="34" charset="0"/>
              </a:rPr>
              <a:t>Telefonía móvil.</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Tema_ </a:t>
            </a:r>
            <a:r>
              <a:rPr lang="es-PE" sz="1600" i="1" dirty="0">
                <a:solidFill>
                  <a:srgbClr val="0154A0"/>
                </a:solidFill>
                <a:latin typeface="Calibri" panose="020F0502020204030204" pitchFamily="34" charset="0"/>
                <a:cs typeface="Calibri" panose="020F0502020204030204" pitchFamily="34" charset="0"/>
              </a:rPr>
              <a:t>Solución anticipada de reclamo.</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Tipo_ </a:t>
            </a:r>
            <a:r>
              <a:rPr lang="es-PE" sz="1600" i="1" dirty="0">
                <a:solidFill>
                  <a:srgbClr val="0154A0"/>
                </a:solidFill>
                <a:latin typeface="Calibri" panose="020F0502020204030204" pitchFamily="34" charset="0"/>
                <a:cs typeface="Calibri" panose="020F0502020204030204" pitchFamily="34" charset="0"/>
              </a:rPr>
              <a:t>Pedido .</a:t>
            </a:r>
            <a:endParaRPr lang="es-PE" sz="1600" i="1" dirty="0">
              <a:solidFill>
                <a:srgbClr val="FF6702"/>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s-PE" sz="1600" i="1" dirty="0">
                <a:solidFill>
                  <a:srgbClr val="FF6702"/>
                </a:solidFill>
                <a:latin typeface="Calibri" panose="020F0502020204030204" pitchFamily="34" charset="0"/>
                <a:cs typeface="Calibri" panose="020F0502020204030204" pitchFamily="34" charset="0"/>
              </a:rPr>
              <a:t>Especificación_ </a:t>
            </a:r>
            <a:r>
              <a:rPr lang="es-PE" sz="1600" i="1" dirty="0">
                <a:solidFill>
                  <a:srgbClr val="0154A0"/>
                </a:solidFill>
                <a:latin typeface="Calibri" panose="020F0502020204030204" pitchFamily="34" charset="0"/>
                <a:cs typeface="Calibri" panose="020F0502020204030204" pitchFamily="34" charset="0"/>
              </a:rPr>
              <a:t>Según sea la SA ofrecida.</a:t>
            </a:r>
          </a:p>
        </p:txBody>
      </p:sp>
      <p:pic>
        <p:nvPicPr>
          <p:cNvPr id="7" name="Imagen 6"/>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3786187" y="1599246"/>
            <a:ext cx="4367213" cy="2237173"/>
          </a:xfrm>
          <a:prstGeom prst="rect">
            <a:avLst/>
          </a:prstGeom>
        </p:spPr>
      </p:pic>
      <p:sp>
        <p:nvSpPr>
          <p:cNvPr id="8" name="Bocadillo: rectángulo con esquinas redondeadas 7"/>
          <p:cNvSpPr/>
          <p:nvPr/>
        </p:nvSpPr>
        <p:spPr>
          <a:xfrm>
            <a:off x="8605382" y="2451099"/>
            <a:ext cx="2456318" cy="1290025"/>
          </a:xfrm>
          <a:prstGeom prst="wedgeRoundRectCallout">
            <a:avLst>
              <a:gd name="adj1" fmla="val -58967"/>
              <a:gd name="adj2" fmla="val -21406"/>
              <a:gd name="adj3" fmla="val 16667"/>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i="1" dirty="0">
                <a:solidFill>
                  <a:srgbClr val="0154A0"/>
                </a:solidFill>
                <a:latin typeface="Calibri" panose="020F0502020204030204" pitchFamily="34" charset="0"/>
                <a:cs typeface="Calibri" panose="020F0502020204030204" pitchFamily="34" charset="0"/>
              </a:rPr>
              <a:t>Así tipificamos la solución anticipada en apelación.</a:t>
            </a:r>
          </a:p>
        </p:txBody>
      </p:sp>
      <p:sp>
        <p:nvSpPr>
          <p:cNvPr id="9" name="Bocadillo: rectángulo con esquinas redondeadas 8"/>
          <p:cNvSpPr/>
          <p:nvPr/>
        </p:nvSpPr>
        <p:spPr>
          <a:xfrm>
            <a:off x="1201056" y="2451098"/>
            <a:ext cx="2359139" cy="1290025"/>
          </a:xfrm>
          <a:prstGeom prst="wedgeRoundRectCallout">
            <a:avLst>
              <a:gd name="adj1" fmla="val 60902"/>
              <a:gd name="adj2" fmla="val -22390"/>
              <a:gd name="adj3" fmla="val 16667"/>
            </a:avLst>
          </a:prstGeom>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i="1" dirty="0">
                <a:solidFill>
                  <a:schemeClr val="tx1">
                    <a:lumMod val="65000"/>
                    <a:lumOff val="35000"/>
                  </a:schemeClr>
                </a:solidFill>
                <a:latin typeface="Calibri" panose="020F0502020204030204" pitchFamily="34" charset="0"/>
                <a:cs typeface="Calibri" panose="020F0502020204030204" pitchFamily="34" charset="0"/>
              </a:rPr>
              <a:t>Así tipificamos la solución anticipada en reclamo.</a:t>
            </a:r>
          </a:p>
        </p:txBody>
      </p:sp>
    </p:spTree>
    <p:extLst>
      <p:ext uri="{BB962C8B-B14F-4D97-AF65-F5344CB8AC3E}">
        <p14:creationId xmlns:p14="http://schemas.microsoft.com/office/powerpoint/2010/main" val="407842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anim calcmode="lin" valueType="num">
                                      <p:cBhvr>
                                        <p:cTn id="15" dur="500" fill="hold"/>
                                        <p:tgtEl>
                                          <p:spTgt spid="6"/>
                                        </p:tgtEl>
                                        <p:attrNameLst>
                                          <p:attrName>ppt_x</p:attrName>
                                        </p:attrNameLst>
                                      </p:cBhvr>
                                      <p:tavLst>
                                        <p:tav tm="0">
                                          <p:val>
                                            <p:strVal val="#ppt_x"/>
                                          </p:val>
                                        </p:tav>
                                        <p:tav tm="100000">
                                          <p:val>
                                            <p:strVal val="#ppt_x"/>
                                          </p:val>
                                        </p:tav>
                                      </p:tavLst>
                                    </p:anim>
                                    <p:anim calcmode="lin" valueType="num">
                                      <p:cBhvr>
                                        <p:cTn id="16"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42</a:t>
            </a:fld>
            <a:endParaRPr lang="es-PE" dirty="0"/>
          </a:p>
        </p:txBody>
      </p:sp>
      <p:sp>
        <p:nvSpPr>
          <p:cNvPr id="6" name="CuadroTexto 5"/>
          <p:cNvSpPr txBox="1"/>
          <p:nvPr/>
        </p:nvSpPr>
        <p:spPr>
          <a:xfrm>
            <a:off x="5229279" y="1815964"/>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Consideraciones_</a:t>
            </a:r>
          </a:p>
        </p:txBody>
      </p:sp>
      <p:pic>
        <p:nvPicPr>
          <p:cNvPr id="7"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195" y="1859609"/>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5229279" y="2518350"/>
            <a:ext cx="6100302" cy="3693319"/>
          </a:xfrm>
          <a:prstGeom prst="rect">
            <a:avLst/>
          </a:prstGeom>
          <a:noFill/>
        </p:spPr>
        <p:txBody>
          <a:bodyPr wrap="square" rtlCol="0">
            <a:spAutoFit/>
          </a:bodyPr>
          <a:lstStyle/>
          <a:p>
            <a:r>
              <a:rPr lang="es-MX" dirty="0">
                <a:solidFill>
                  <a:schemeClr val="tx1">
                    <a:lumMod val="65000"/>
                    <a:lumOff val="35000"/>
                  </a:schemeClr>
                </a:solidFill>
                <a:latin typeface="Calibri" panose="020F0502020204030204" pitchFamily="34" charset="0"/>
                <a:cs typeface="Calibri" panose="020F0502020204030204" pitchFamily="34" charset="0"/>
              </a:rPr>
              <a:t>Incidentes creados de </a:t>
            </a:r>
            <a:r>
              <a:rPr lang="es-MX" i="1" dirty="0">
                <a:solidFill>
                  <a:schemeClr val="tx1">
                    <a:lumMod val="65000"/>
                    <a:lumOff val="35000"/>
                  </a:schemeClr>
                </a:solidFill>
                <a:latin typeface="Calibri" panose="020F0502020204030204" pitchFamily="34" charset="0"/>
                <a:cs typeface="Calibri" panose="020F0502020204030204" pitchFamily="34" charset="0"/>
              </a:rPr>
              <a:t>solución anticipada </a:t>
            </a:r>
            <a:r>
              <a:rPr lang="es-MX" dirty="0">
                <a:solidFill>
                  <a:schemeClr val="tx1">
                    <a:lumMod val="65000"/>
                    <a:lumOff val="35000"/>
                  </a:schemeClr>
                </a:solidFill>
                <a:latin typeface="Calibri" panose="020F0502020204030204" pitchFamily="34" charset="0"/>
                <a:cs typeface="Calibri" panose="020F0502020204030204" pitchFamily="34" charset="0"/>
              </a:rPr>
              <a:t>para montos </a:t>
            </a:r>
            <a:r>
              <a:rPr lang="es-MX" b="1" i="1" dirty="0">
                <a:solidFill>
                  <a:schemeClr val="tx1">
                    <a:lumMod val="65000"/>
                    <a:lumOff val="35000"/>
                  </a:schemeClr>
                </a:solidFill>
                <a:latin typeface="Calibri" panose="020F0502020204030204" pitchFamily="34" charset="0"/>
                <a:cs typeface="Calibri" panose="020F0502020204030204" pitchFamily="34" charset="0"/>
              </a:rPr>
              <a:t>menores o iguales a S/.84.00 + IGV</a:t>
            </a:r>
            <a:r>
              <a:rPr lang="es-MX" dirty="0">
                <a:solidFill>
                  <a:schemeClr val="tx1">
                    <a:lumMod val="65000"/>
                    <a:lumOff val="35000"/>
                  </a:schemeClr>
                </a:solidFill>
                <a:latin typeface="Calibri" panose="020F0502020204030204" pitchFamily="34" charset="0"/>
                <a:cs typeface="Calibri" panose="020F0502020204030204" pitchFamily="34" charset="0"/>
              </a:rPr>
              <a:t>, deben ser cerrados el mismo día de la creación. </a:t>
            </a:r>
          </a:p>
          <a:p>
            <a:endParaRPr lang="es-MX" dirty="0">
              <a:solidFill>
                <a:schemeClr val="tx1">
                  <a:lumMod val="65000"/>
                  <a:lumOff val="35000"/>
                </a:schemeClr>
              </a:solidFill>
              <a:latin typeface="Calibri" panose="020F0502020204030204" pitchFamily="34" charset="0"/>
              <a:cs typeface="Calibri" panose="020F0502020204030204" pitchFamily="34" charset="0"/>
            </a:endParaRPr>
          </a:p>
          <a:p>
            <a:r>
              <a:rPr lang="es-MX" dirty="0">
                <a:solidFill>
                  <a:schemeClr val="tx1">
                    <a:lumMod val="65000"/>
                    <a:lumOff val="35000"/>
                  </a:schemeClr>
                </a:solidFill>
                <a:latin typeface="Calibri" panose="020F0502020204030204" pitchFamily="34" charset="0"/>
                <a:cs typeface="Calibri" panose="020F0502020204030204" pitchFamily="34" charset="0"/>
              </a:rPr>
              <a:t>En caso de importes </a:t>
            </a:r>
            <a:r>
              <a:rPr lang="es-MX" b="1" i="1" dirty="0">
                <a:solidFill>
                  <a:schemeClr val="tx1">
                    <a:lumMod val="65000"/>
                    <a:lumOff val="35000"/>
                  </a:schemeClr>
                </a:solidFill>
                <a:latin typeface="Calibri" panose="020F0502020204030204" pitchFamily="34" charset="0"/>
                <a:cs typeface="Calibri" panose="020F0502020204030204" pitchFamily="34" charset="0"/>
              </a:rPr>
              <a:t>mayores a S/84.00 + IGV </a:t>
            </a:r>
            <a:r>
              <a:rPr lang="es-MX" dirty="0">
                <a:solidFill>
                  <a:schemeClr val="tx1">
                    <a:lumMod val="65000"/>
                    <a:lumOff val="35000"/>
                  </a:schemeClr>
                </a:solidFill>
                <a:latin typeface="Calibri" panose="020F0502020204030204" pitchFamily="34" charset="0"/>
                <a:cs typeface="Calibri" panose="020F0502020204030204" pitchFamily="34" charset="0"/>
              </a:rPr>
              <a:t>deberán ser creados  y derivados abiertos al </a:t>
            </a:r>
            <a:r>
              <a:rPr lang="es-MX" dirty="0" err="1">
                <a:solidFill>
                  <a:schemeClr val="tx1">
                    <a:lumMod val="65000"/>
                    <a:lumOff val="35000"/>
                  </a:schemeClr>
                </a:solidFill>
                <a:latin typeface="Calibri" panose="020F0502020204030204" pitchFamily="34" charset="0"/>
                <a:cs typeface="Calibri" panose="020F0502020204030204" pitchFamily="34" charset="0"/>
              </a:rPr>
              <a:t>inbox</a:t>
            </a:r>
            <a:r>
              <a:rPr lang="es-MX" dirty="0">
                <a:solidFill>
                  <a:schemeClr val="tx1">
                    <a:lumMod val="65000"/>
                    <a:lumOff val="35000"/>
                  </a:schemeClr>
                </a:solidFill>
                <a:latin typeface="Calibri" panose="020F0502020204030204" pitchFamily="34" charset="0"/>
                <a:cs typeface="Calibri" panose="020F0502020204030204" pitchFamily="34" charset="0"/>
              </a:rPr>
              <a:t> de_ </a:t>
            </a:r>
            <a:r>
              <a:rPr lang="es-MX" b="1" i="1" dirty="0">
                <a:solidFill>
                  <a:schemeClr val="tx1">
                    <a:lumMod val="65000"/>
                    <a:lumOff val="35000"/>
                  </a:schemeClr>
                </a:solidFill>
                <a:latin typeface="Calibri" panose="020F0502020204030204" pitchFamily="34" charset="0"/>
                <a:cs typeface="Calibri" panose="020F0502020204030204" pitchFamily="34" charset="0"/>
              </a:rPr>
              <a:t>FACT.SERVICIOS</a:t>
            </a:r>
            <a:r>
              <a:rPr lang="es-MX" dirty="0">
                <a:solidFill>
                  <a:schemeClr val="tx1">
                    <a:lumMod val="65000"/>
                    <a:lumOff val="35000"/>
                  </a:schemeClr>
                </a:solidFill>
                <a:latin typeface="Calibri" panose="020F0502020204030204" pitchFamily="34" charset="0"/>
                <a:cs typeface="Calibri" panose="020F0502020204030204" pitchFamily="34" charset="0"/>
              </a:rPr>
              <a:t> con ok del supervisor.</a:t>
            </a:r>
          </a:p>
          <a:p>
            <a:endParaRPr lang="es-MX" dirty="0">
              <a:solidFill>
                <a:schemeClr val="tx1">
                  <a:lumMod val="65000"/>
                  <a:lumOff val="35000"/>
                </a:schemeClr>
              </a:solidFill>
              <a:latin typeface="Calibri" panose="020F0502020204030204" pitchFamily="34" charset="0"/>
              <a:cs typeface="Calibri" panose="020F0502020204030204" pitchFamily="34" charset="0"/>
            </a:endParaRPr>
          </a:p>
          <a:p>
            <a:r>
              <a:rPr lang="es-MX" dirty="0">
                <a:solidFill>
                  <a:schemeClr val="tx1">
                    <a:lumMod val="65000"/>
                    <a:lumOff val="35000"/>
                  </a:schemeClr>
                </a:solidFill>
                <a:latin typeface="Calibri" panose="020F0502020204030204" pitchFamily="34" charset="0"/>
                <a:cs typeface="Calibri" panose="020F0502020204030204" pitchFamily="34" charset="0"/>
              </a:rPr>
              <a:t>Informar al cliente que el ajuste se visualizará en el siguiente recibo de facturación bajo la Glosa de Ajuste de Renta Básica, más el número de incidente generado.</a:t>
            </a:r>
            <a:endParaRPr lang="es-PE" dirty="0">
              <a:solidFill>
                <a:schemeClr val="tx1">
                  <a:lumMod val="65000"/>
                  <a:lumOff val="35000"/>
                </a:schemeClr>
              </a:solidFill>
              <a:latin typeface="Calibri" panose="020F0502020204030204" pitchFamily="34" charset="0"/>
              <a:cs typeface="Calibri" panose="020F0502020204030204" pitchFamily="34" charset="0"/>
            </a:endParaRPr>
          </a:p>
          <a:p>
            <a:endParaRPr lang="es-MX" dirty="0">
              <a:solidFill>
                <a:schemeClr val="tx1">
                  <a:lumMod val="65000"/>
                  <a:lumOff val="35000"/>
                </a:schemeClr>
              </a:solidFill>
              <a:latin typeface="Calibri" panose="020F0502020204030204" pitchFamily="34" charset="0"/>
              <a:cs typeface="Calibri" panose="020F0502020204030204" pitchFamily="34" charset="0"/>
            </a:endParaRPr>
          </a:p>
          <a:p>
            <a:endParaRPr lang="es-MX"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9" name="Imagen 8"/>
          <p:cNvPicPr>
            <a:picLocks noChangeAspect="1"/>
          </p:cNvPicPr>
          <p:nvPr/>
        </p:nvPicPr>
        <p:blipFill>
          <a:blip r:embed="rId3">
            <a:extLst>
              <a:ext uri="{BEBA8EAE-BF5A-486C-A8C5-ECC9F3942E4B}">
                <a14:imgProps xmlns:a14="http://schemas.microsoft.com/office/drawing/2010/main">
                  <a14:imgLayer r:embed="rId4">
                    <a14:imgEffect>
                      <a14:backgroundRemoval t="9940" b="100000" l="0" r="90000">
                        <a14:foregroundMark x1="21940" y1="79324" x2="52090" y2="82107"/>
                        <a14:foregroundMark x1="20000" y1="69185" x2="23582" y2="67396"/>
                      </a14:backgroundRemoval>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246892" y="1518763"/>
            <a:ext cx="6581609" cy="4941119"/>
          </a:xfrm>
          <a:prstGeom prst="rect">
            <a:avLst/>
          </a:prstGeom>
        </p:spPr>
      </p:pic>
    </p:spTree>
    <p:extLst>
      <p:ext uri="{BB962C8B-B14F-4D97-AF65-F5344CB8AC3E}">
        <p14:creationId xmlns:p14="http://schemas.microsoft.com/office/powerpoint/2010/main" val="2092901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 – Flujo en reclamo</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43</a:t>
            </a:fld>
            <a:endParaRPr lang="es-PE" dirty="0"/>
          </a:p>
        </p:txBody>
      </p:sp>
      <p:grpSp>
        <p:nvGrpSpPr>
          <p:cNvPr id="42" name="Grupo 41"/>
          <p:cNvGrpSpPr/>
          <p:nvPr/>
        </p:nvGrpSpPr>
        <p:grpSpPr>
          <a:xfrm>
            <a:off x="693933" y="1559168"/>
            <a:ext cx="10763923" cy="4621614"/>
            <a:chOff x="957149" y="1645251"/>
            <a:chExt cx="10888058" cy="5133133"/>
          </a:xfrm>
        </p:grpSpPr>
        <p:pic>
          <p:nvPicPr>
            <p:cNvPr id="6" name="Imagen 5"/>
            <p:cNvPicPr>
              <a:picLocks noChangeAspect="1"/>
            </p:cNvPicPr>
            <p:nvPr/>
          </p:nvPicPr>
          <p:blipFill rotWithShape="1">
            <a:blip r:embed="rId2"/>
            <a:srcRect l="26235"/>
            <a:stretch/>
          </p:blipFill>
          <p:spPr>
            <a:xfrm flipH="1">
              <a:off x="973356" y="1931747"/>
              <a:ext cx="1147608" cy="1992573"/>
            </a:xfrm>
            <a:prstGeom prst="roundRect">
              <a:avLst/>
            </a:prstGeom>
          </p:spPr>
        </p:pic>
        <p:sp>
          <p:nvSpPr>
            <p:cNvPr id="7" name="Flecha derecha 7"/>
            <p:cNvSpPr/>
            <p:nvPr/>
          </p:nvSpPr>
          <p:spPr>
            <a:xfrm rot="20298368">
              <a:off x="2173181" y="1895249"/>
              <a:ext cx="435140" cy="3192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8" name="Rectángulo: esquinas redondeadas 7"/>
            <p:cNvSpPr/>
            <p:nvPr/>
          </p:nvSpPr>
          <p:spPr>
            <a:xfrm>
              <a:off x="2695102" y="1748430"/>
              <a:ext cx="1327054" cy="794235"/>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Cliente manifiesta disconformidad</a:t>
              </a:r>
            </a:p>
          </p:txBody>
        </p:sp>
        <p:cxnSp>
          <p:nvCxnSpPr>
            <p:cNvPr id="9" name="Conector recto de flecha 8"/>
            <p:cNvCxnSpPr/>
            <p:nvPr/>
          </p:nvCxnSpPr>
          <p:spPr>
            <a:xfrm>
              <a:off x="3385918" y="2382120"/>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Rectángulo: esquinas redondeadas 9"/>
            <p:cNvSpPr/>
            <p:nvPr/>
          </p:nvSpPr>
          <p:spPr>
            <a:xfrm>
              <a:off x="2663758" y="2688910"/>
              <a:ext cx="1351127" cy="567311"/>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Analiza el caso presentado </a:t>
              </a:r>
            </a:p>
          </p:txBody>
        </p:sp>
        <p:cxnSp>
          <p:nvCxnSpPr>
            <p:cNvPr id="11" name="Conector recto de flecha 10"/>
            <p:cNvCxnSpPr/>
            <p:nvPr/>
          </p:nvCxnSpPr>
          <p:spPr>
            <a:xfrm>
              <a:off x="3383851" y="3170913"/>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ángulo: esquinas redondeadas 11"/>
            <p:cNvSpPr/>
            <p:nvPr/>
          </p:nvSpPr>
          <p:spPr>
            <a:xfrm>
              <a:off x="2695102" y="3508821"/>
              <a:ext cx="1312512" cy="1021160"/>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Verifica si cumple criterios de Solución Anticipada</a:t>
              </a:r>
            </a:p>
          </p:txBody>
        </p:sp>
        <p:sp>
          <p:nvSpPr>
            <p:cNvPr id="13" name="Flecha derecha 18"/>
            <p:cNvSpPr/>
            <p:nvPr/>
          </p:nvSpPr>
          <p:spPr>
            <a:xfrm>
              <a:off x="4001237" y="3644712"/>
              <a:ext cx="538887"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4" name="Rectángulo: esquinas redondeadas 13"/>
            <p:cNvSpPr/>
            <p:nvPr/>
          </p:nvSpPr>
          <p:spPr>
            <a:xfrm>
              <a:off x="4546610" y="3606127"/>
              <a:ext cx="1522064" cy="642953"/>
            </a:xfrm>
            <a:prstGeom prst="round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SOLUCIÓN ANTICIPADA?</a:t>
              </a:r>
            </a:p>
          </p:txBody>
        </p:sp>
        <p:sp>
          <p:nvSpPr>
            <p:cNvPr id="15" name="Rectángulo 14"/>
            <p:cNvSpPr/>
            <p:nvPr/>
          </p:nvSpPr>
          <p:spPr>
            <a:xfrm>
              <a:off x="5093992" y="4227873"/>
              <a:ext cx="490015" cy="444394"/>
            </a:xfrm>
            <a:prstGeom prst="rect">
              <a:avLst/>
            </a:prstGeom>
            <a:noFill/>
          </p:spPr>
          <p:txBody>
            <a:bodyPr wrap="none" lIns="91440" tIns="45720" rIns="91440" bIns="45720">
              <a:spAutoFit/>
            </a:bodyPr>
            <a:lstStyle/>
            <a:p>
              <a:pPr algn="ctr"/>
              <a:r>
                <a:rPr lang="es-ES" sz="2000" b="0" cap="none" spc="0" dirty="0">
                  <a:ln w="0"/>
                  <a:solidFill>
                    <a:schemeClr val="tx1"/>
                  </a:solidFill>
                  <a:latin typeface="Calibri" panose="020F0502020204030204" pitchFamily="34" charset="0"/>
                  <a:cs typeface="Calibri" panose="020F0502020204030204" pitchFamily="34" charset="0"/>
                </a:rPr>
                <a:t>No</a:t>
              </a:r>
            </a:p>
          </p:txBody>
        </p:sp>
        <p:sp>
          <p:nvSpPr>
            <p:cNvPr id="16" name="Rectángulo: esquinas redondeadas 15"/>
            <p:cNvSpPr/>
            <p:nvPr/>
          </p:nvSpPr>
          <p:spPr>
            <a:xfrm>
              <a:off x="3966981" y="5166267"/>
              <a:ext cx="2186083" cy="378208"/>
            </a:xfrm>
            <a:prstGeom prst="roundRect">
              <a:avLst/>
            </a:prstGeom>
            <a:noFill/>
            <a:ln>
              <a:solidFill>
                <a:srgbClr val="FFC000"/>
              </a:solidFill>
            </a:ln>
          </p:spPr>
          <p:txBody>
            <a:bodyPr wrap="non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Explica motivo de reclamo</a:t>
              </a:r>
            </a:p>
          </p:txBody>
        </p:sp>
        <p:sp>
          <p:nvSpPr>
            <p:cNvPr id="17" name="Flecha derecha 26"/>
            <p:cNvSpPr/>
            <p:nvPr/>
          </p:nvSpPr>
          <p:spPr>
            <a:xfrm>
              <a:off x="6394357" y="5095391"/>
              <a:ext cx="371571"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8" name="Flecha derecha 27"/>
            <p:cNvSpPr/>
            <p:nvPr/>
          </p:nvSpPr>
          <p:spPr>
            <a:xfrm>
              <a:off x="7982157" y="5095391"/>
              <a:ext cx="391585"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9" name="Rectángulo: esquinas redondeadas 18"/>
            <p:cNvSpPr/>
            <p:nvPr/>
          </p:nvSpPr>
          <p:spPr>
            <a:xfrm>
              <a:off x="6462037" y="1645251"/>
              <a:ext cx="1307552" cy="1172443"/>
            </a:xfrm>
            <a:prstGeom prst="round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Cliente acepta solución planteada?</a:t>
              </a:r>
            </a:p>
          </p:txBody>
        </p:sp>
        <p:sp>
          <p:nvSpPr>
            <p:cNvPr id="20" name="Rectángulo: esquinas redondeadas 19"/>
            <p:cNvSpPr/>
            <p:nvPr/>
          </p:nvSpPr>
          <p:spPr>
            <a:xfrm>
              <a:off x="8452425" y="5088973"/>
              <a:ext cx="2587746" cy="642953"/>
            </a:xfrm>
            <a:prstGeom prst="round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Continúa gestión de reclamos de 1era instancia</a:t>
              </a:r>
            </a:p>
          </p:txBody>
        </p:sp>
        <p:sp>
          <p:nvSpPr>
            <p:cNvPr id="21" name="Rectángulo 20"/>
            <p:cNvSpPr/>
            <p:nvPr/>
          </p:nvSpPr>
          <p:spPr>
            <a:xfrm>
              <a:off x="6576006" y="6060517"/>
              <a:ext cx="1606976" cy="717867"/>
            </a:xfrm>
            <a:prstGeom prst="rect">
              <a:avLst/>
            </a:prstGeom>
          </p:spPr>
          <p:txBody>
            <a:bodyPr wrap="square">
              <a:spAutoFit/>
            </a:bodyPr>
            <a:lstStyle/>
            <a:p>
              <a:r>
                <a:rPr lang="es-ES" sz="1200" dirty="0">
                  <a:ln w="0"/>
                  <a:solidFill>
                    <a:srgbClr val="FF0000"/>
                  </a:solidFill>
                  <a:latin typeface="Calibri" panose="020F0502020204030204" pitchFamily="34" charset="0"/>
                  <a:cs typeface="Calibri" panose="020F0502020204030204" pitchFamily="34" charset="0"/>
                </a:rPr>
                <a:t>En caso tu cliente no este de acuerdo con la explicación </a:t>
              </a:r>
              <a:endParaRPr lang="es-PE" sz="1200" dirty="0">
                <a:solidFill>
                  <a:srgbClr val="FF0000"/>
                </a:solidFill>
                <a:latin typeface="Calibri" panose="020F0502020204030204" pitchFamily="34" charset="0"/>
                <a:cs typeface="Calibri" panose="020F0502020204030204" pitchFamily="34" charset="0"/>
              </a:endParaRPr>
            </a:p>
          </p:txBody>
        </p:sp>
        <p:sp>
          <p:nvSpPr>
            <p:cNvPr id="22" name="Flecha abajo 34"/>
            <p:cNvSpPr/>
            <p:nvPr/>
          </p:nvSpPr>
          <p:spPr>
            <a:xfrm>
              <a:off x="5032847" y="4658441"/>
              <a:ext cx="492764" cy="43053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3" name="Flecha abajo 35"/>
            <p:cNvSpPr/>
            <p:nvPr/>
          </p:nvSpPr>
          <p:spPr>
            <a:xfrm rot="10800000">
              <a:off x="4984744" y="2682371"/>
              <a:ext cx="506411" cy="52949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4" name="Rectángulo 23"/>
            <p:cNvSpPr/>
            <p:nvPr/>
          </p:nvSpPr>
          <p:spPr>
            <a:xfrm>
              <a:off x="5104224" y="3227555"/>
              <a:ext cx="366781" cy="444394"/>
            </a:xfrm>
            <a:prstGeom prst="rect">
              <a:avLst/>
            </a:prstGeom>
            <a:noFill/>
          </p:spPr>
          <p:txBody>
            <a:bodyPr wrap="none" lIns="91440" tIns="45720" rIns="91440" bIns="45720">
              <a:spAutoFit/>
            </a:bodyPr>
            <a:lstStyle/>
            <a:p>
              <a:pPr algn="ctr"/>
              <a:r>
                <a:rPr lang="es-ES" sz="2000" b="0" cap="none" spc="0" dirty="0">
                  <a:ln w="0"/>
                  <a:solidFill>
                    <a:schemeClr val="tx1"/>
                  </a:solidFill>
                  <a:latin typeface="Calibri" panose="020F0502020204030204" pitchFamily="34" charset="0"/>
                  <a:cs typeface="Calibri" panose="020F0502020204030204" pitchFamily="34" charset="0"/>
                </a:rPr>
                <a:t>Sí</a:t>
              </a:r>
            </a:p>
          </p:txBody>
        </p:sp>
        <p:sp>
          <p:nvSpPr>
            <p:cNvPr id="25" name="Rectángulo: esquinas redondeadas 24"/>
            <p:cNvSpPr/>
            <p:nvPr/>
          </p:nvSpPr>
          <p:spPr>
            <a:xfrm>
              <a:off x="4137929" y="1779157"/>
              <a:ext cx="1833765" cy="642953"/>
            </a:xfrm>
            <a:prstGeom prst="round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Se ofrece S.A. al cliente </a:t>
              </a:r>
            </a:p>
          </p:txBody>
        </p:sp>
        <p:sp>
          <p:nvSpPr>
            <p:cNvPr id="26" name="Rectángulo 25"/>
            <p:cNvSpPr/>
            <p:nvPr/>
          </p:nvSpPr>
          <p:spPr>
            <a:xfrm>
              <a:off x="4199574" y="2396818"/>
              <a:ext cx="1836352" cy="307657"/>
            </a:xfrm>
            <a:prstGeom prst="rect">
              <a:avLst/>
            </a:prstGeom>
          </p:spPr>
          <p:txBody>
            <a:bodyPr wrap="square">
              <a:spAutoFit/>
            </a:bodyPr>
            <a:lstStyle/>
            <a:p>
              <a:pPr algn="ctr"/>
              <a:r>
                <a:rPr lang="es-ES" sz="1200" dirty="0">
                  <a:ln w="0"/>
                  <a:solidFill>
                    <a:srgbClr val="FF0000"/>
                  </a:solidFill>
                  <a:latin typeface="Calibri" panose="020F0502020204030204" pitchFamily="34" charset="0"/>
                  <a:cs typeface="Calibri" panose="020F0502020204030204" pitchFamily="34" charset="0"/>
                </a:rPr>
                <a:t>Usar speech/carta </a:t>
              </a:r>
              <a:endParaRPr lang="es-PE" sz="1200" dirty="0">
                <a:solidFill>
                  <a:srgbClr val="FF0000"/>
                </a:solidFill>
                <a:latin typeface="Calibri" panose="020F0502020204030204" pitchFamily="34" charset="0"/>
                <a:cs typeface="Calibri" panose="020F0502020204030204" pitchFamily="34" charset="0"/>
              </a:endParaRPr>
            </a:p>
          </p:txBody>
        </p:sp>
        <p:sp>
          <p:nvSpPr>
            <p:cNvPr id="27" name="Flecha derecha 40"/>
            <p:cNvSpPr/>
            <p:nvPr/>
          </p:nvSpPr>
          <p:spPr>
            <a:xfrm>
              <a:off x="6034417" y="1808140"/>
              <a:ext cx="422197"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8" name="Rectángulo: esquinas redondeadas 27"/>
            <p:cNvSpPr/>
            <p:nvPr/>
          </p:nvSpPr>
          <p:spPr>
            <a:xfrm>
              <a:off x="6793226" y="5079946"/>
              <a:ext cx="1060960" cy="642953"/>
            </a:xfrm>
            <a:prstGeom prst="round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Ingreso de reclamo </a:t>
              </a:r>
            </a:p>
          </p:txBody>
        </p:sp>
        <p:cxnSp>
          <p:nvCxnSpPr>
            <p:cNvPr id="29" name="Conector recto de flecha 28"/>
            <p:cNvCxnSpPr/>
            <p:nvPr/>
          </p:nvCxnSpPr>
          <p:spPr>
            <a:xfrm>
              <a:off x="7199493" y="2749199"/>
              <a:ext cx="11532" cy="2315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ángulo 29"/>
            <p:cNvSpPr/>
            <p:nvPr/>
          </p:nvSpPr>
          <p:spPr>
            <a:xfrm>
              <a:off x="6935209" y="3658907"/>
              <a:ext cx="551631" cy="512762"/>
            </a:xfrm>
            <a:prstGeom prst="rect">
              <a:avLst/>
            </a:prstGeom>
            <a:noFill/>
          </p:spPr>
          <p:txBody>
            <a:bodyPr wrap="none" lIns="91440" tIns="45720" rIns="91440" bIns="45720">
              <a:spAutoFit/>
            </a:bodyPr>
            <a:lstStyle/>
            <a:p>
              <a:pPr algn="ctr"/>
              <a:r>
                <a:rPr lang="es-ES" sz="2400" b="0" cap="none" spc="0" dirty="0">
                  <a:ln w="0"/>
                  <a:solidFill>
                    <a:schemeClr val="tx1"/>
                  </a:solidFill>
                  <a:latin typeface="Calibri" panose="020F0502020204030204" pitchFamily="34" charset="0"/>
                  <a:cs typeface="Calibri" panose="020F0502020204030204" pitchFamily="34" charset="0"/>
                </a:rPr>
                <a:t>No</a:t>
              </a:r>
            </a:p>
          </p:txBody>
        </p:sp>
        <p:sp>
          <p:nvSpPr>
            <p:cNvPr id="31" name="Flecha derecha 48"/>
            <p:cNvSpPr/>
            <p:nvPr/>
          </p:nvSpPr>
          <p:spPr>
            <a:xfrm>
              <a:off x="7825223" y="1848957"/>
              <a:ext cx="456004"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32" name="Rectángulo: esquinas redondeadas 31"/>
            <p:cNvSpPr/>
            <p:nvPr/>
          </p:nvSpPr>
          <p:spPr>
            <a:xfrm>
              <a:off x="8300549" y="1746537"/>
              <a:ext cx="1432629" cy="567311"/>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Realiza medidas correctivas </a:t>
              </a:r>
            </a:p>
          </p:txBody>
        </p:sp>
        <p:cxnSp>
          <p:nvCxnSpPr>
            <p:cNvPr id="33" name="Conector recto de flecha 32"/>
            <p:cNvCxnSpPr/>
            <p:nvPr/>
          </p:nvCxnSpPr>
          <p:spPr>
            <a:xfrm>
              <a:off x="8966594" y="2394761"/>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Rectángulo: esquinas redondeadas 33"/>
            <p:cNvSpPr/>
            <p:nvPr/>
          </p:nvSpPr>
          <p:spPr>
            <a:xfrm>
              <a:off x="8307062" y="2717012"/>
              <a:ext cx="1426116" cy="567311"/>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Registra pedido del cliente </a:t>
              </a:r>
            </a:p>
          </p:txBody>
        </p:sp>
        <p:cxnSp>
          <p:nvCxnSpPr>
            <p:cNvPr id="35" name="Conector recto de flecha 34"/>
            <p:cNvCxnSpPr/>
            <p:nvPr/>
          </p:nvCxnSpPr>
          <p:spPr>
            <a:xfrm>
              <a:off x="8966594" y="3379218"/>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tángulo: esquinas redondeadas 35"/>
            <p:cNvSpPr/>
            <p:nvPr/>
          </p:nvSpPr>
          <p:spPr>
            <a:xfrm>
              <a:off x="8173396" y="3691640"/>
              <a:ext cx="1565063" cy="1021160"/>
            </a:xfrm>
            <a:prstGeom prst="round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Derivar incidente a Inbox que corresponde (de ser el caso)</a:t>
              </a:r>
            </a:p>
          </p:txBody>
        </p:sp>
        <p:sp>
          <p:nvSpPr>
            <p:cNvPr id="37" name="Flecha derecha 54"/>
            <p:cNvSpPr/>
            <p:nvPr/>
          </p:nvSpPr>
          <p:spPr>
            <a:xfrm>
              <a:off x="9771719" y="3821762"/>
              <a:ext cx="387134"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38" name="Rectángulo: esquinas redondeadas 37"/>
            <p:cNvSpPr/>
            <p:nvPr/>
          </p:nvSpPr>
          <p:spPr>
            <a:xfrm>
              <a:off x="10192112" y="3694321"/>
              <a:ext cx="1653095" cy="718594"/>
            </a:xfrm>
            <a:prstGeom prst="roundRect">
              <a:avLst/>
            </a:prstGeom>
            <a:noFill/>
            <a:ln>
              <a:solidFill>
                <a:srgbClr val="FFC000"/>
              </a:solidFill>
            </a:ln>
          </p:spPr>
          <p:txBody>
            <a:bodyPr wrap="square" lIns="91440" tIns="45720" rIns="91440" bIns="45720">
              <a:spAutoFit/>
            </a:bodyPr>
            <a:lstStyle/>
            <a:p>
              <a:pPr algn="ctr"/>
              <a:r>
                <a:rPr lang="es-ES" sz="1600" b="1" cap="none" spc="0" dirty="0">
                  <a:ln w="0"/>
                  <a:solidFill>
                    <a:schemeClr val="tx1"/>
                  </a:solidFill>
                  <a:latin typeface="Calibri" panose="020F0502020204030204" pitchFamily="34" charset="0"/>
                  <a:cs typeface="Calibri" panose="020F0502020204030204" pitchFamily="34" charset="0"/>
                </a:rPr>
                <a:t>Cierra pedido (Portal)</a:t>
              </a:r>
            </a:p>
          </p:txBody>
        </p:sp>
        <p:sp>
          <p:nvSpPr>
            <p:cNvPr id="39" name="Rectángulo 38"/>
            <p:cNvSpPr/>
            <p:nvPr/>
          </p:nvSpPr>
          <p:spPr>
            <a:xfrm>
              <a:off x="10068482" y="4419699"/>
              <a:ext cx="1744983" cy="307657"/>
            </a:xfrm>
            <a:prstGeom prst="rect">
              <a:avLst/>
            </a:prstGeom>
          </p:spPr>
          <p:txBody>
            <a:bodyPr wrap="none">
              <a:spAutoFit/>
            </a:bodyPr>
            <a:lstStyle/>
            <a:p>
              <a:r>
                <a:rPr lang="es-ES" sz="1200" dirty="0">
                  <a:ln w="0"/>
                  <a:solidFill>
                    <a:srgbClr val="FF0000"/>
                  </a:solidFill>
                  <a:latin typeface="Calibri" panose="020F0502020204030204" pitchFamily="34" charset="0"/>
                  <a:cs typeface="Calibri" panose="020F0502020204030204" pitchFamily="34" charset="0"/>
                </a:rPr>
                <a:t>Una vez devuelto el caso</a:t>
              </a:r>
              <a:endParaRPr lang="es-PE" sz="1200" dirty="0">
                <a:latin typeface="Calibri" panose="020F0502020204030204" pitchFamily="34" charset="0"/>
                <a:cs typeface="Calibri" panose="020F0502020204030204" pitchFamily="34" charset="0"/>
              </a:endParaRPr>
            </a:p>
          </p:txBody>
        </p:sp>
        <p:sp>
          <p:nvSpPr>
            <p:cNvPr id="40" name="Rectángulo 39"/>
            <p:cNvSpPr/>
            <p:nvPr/>
          </p:nvSpPr>
          <p:spPr>
            <a:xfrm>
              <a:off x="957149" y="3986708"/>
              <a:ext cx="1249261" cy="376025"/>
            </a:xfrm>
            <a:prstGeom prst="rect">
              <a:avLst/>
            </a:prstGeom>
            <a:noFill/>
          </p:spPr>
          <p:txBody>
            <a:bodyPr wrap="none" lIns="91440" tIns="45720" rIns="91440" bIns="45720">
              <a:spAutoFit/>
            </a:bodyPr>
            <a:lstStyle/>
            <a:p>
              <a:pPr algn="ctr"/>
              <a:r>
                <a:rPr lang="es-ES" sz="1600" b="1" dirty="0">
                  <a:ln w="0"/>
                  <a:latin typeface="Calibri" panose="020F0502020204030204" pitchFamily="34" charset="0"/>
                  <a:cs typeface="Calibri" panose="020F0502020204030204" pitchFamily="34" charset="0"/>
                </a:rPr>
                <a:t>Asesor Entel</a:t>
              </a:r>
              <a:endParaRPr lang="es-ES" sz="1600" b="1" cap="none" spc="0" dirty="0">
                <a:ln w="0"/>
                <a:solidFill>
                  <a:schemeClr val="tx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315352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 – Flujo apelación</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44</a:t>
            </a:fld>
            <a:endParaRPr lang="es-PE" dirty="0"/>
          </a:p>
        </p:txBody>
      </p:sp>
      <p:grpSp>
        <p:nvGrpSpPr>
          <p:cNvPr id="45" name="Grupo 44"/>
          <p:cNvGrpSpPr/>
          <p:nvPr/>
        </p:nvGrpSpPr>
        <p:grpSpPr>
          <a:xfrm>
            <a:off x="406410" y="1212917"/>
            <a:ext cx="11308560" cy="4996223"/>
            <a:chOff x="672802" y="1211747"/>
            <a:chExt cx="11143404" cy="5228198"/>
          </a:xfrm>
        </p:grpSpPr>
        <p:pic>
          <p:nvPicPr>
            <p:cNvPr id="5" name="Imagen 4"/>
            <p:cNvPicPr>
              <a:picLocks noChangeAspect="1"/>
            </p:cNvPicPr>
            <p:nvPr/>
          </p:nvPicPr>
          <p:blipFill rotWithShape="1">
            <a:blip r:embed="rId2"/>
            <a:srcRect l="26235"/>
            <a:stretch/>
          </p:blipFill>
          <p:spPr>
            <a:xfrm flipH="1">
              <a:off x="672802" y="1907273"/>
              <a:ext cx="1102364" cy="1992573"/>
            </a:xfrm>
            <a:prstGeom prst="roundRect">
              <a:avLst/>
            </a:prstGeom>
          </p:spPr>
        </p:pic>
        <p:sp>
          <p:nvSpPr>
            <p:cNvPr id="6" name="Flecha derecha 7"/>
            <p:cNvSpPr/>
            <p:nvPr/>
          </p:nvSpPr>
          <p:spPr>
            <a:xfrm rot="19644956">
              <a:off x="1819675" y="1511332"/>
              <a:ext cx="469858" cy="5172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7" name="Rectángulo 6"/>
            <p:cNvSpPr/>
            <p:nvPr/>
          </p:nvSpPr>
          <p:spPr>
            <a:xfrm>
              <a:off x="2391446" y="1211747"/>
              <a:ext cx="1327054" cy="483100"/>
            </a:xfrm>
            <a:prstGeom prst="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Cliente manifiesta disconformidad</a:t>
              </a:r>
            </a:p>
          </p:txBody>
        </p:sp>
        <p:cxnSp>
          <p:nvCxnSpPr>
            <p:cNvPr id="8" name="Conector recto de flecha 7"/>
            <p:cNvCxnSpPr/>
            <p:nvPr/>
          </p:nvCxnSpPr>
          <p:spPr>
            <a:xfrm>
              <a:off x="3082262" y="1845437"/>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ángulo 8"/>
            <p:cNvSpPr/>
            <p:nvPr/>
          </p:nvSpPr>
          <p:spPr>
            <a:xfrm>
              <a:off x="2360102" y="2179523"/>
              <a:ext cx="1351127" cy="483100"/>
            </a:xfrm>
            <a:prstGeom prst="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Analiza el caso presentado </a:t>
              </a:r>
            </a:p>
          </p:txBody>
        </p:sp>
        <p:cxnSp>
          <p:nvCxnSpPr>
            <p:cNvPr id="10" name="Conector recto de flecha 9"/>
            <p:cNvCxnSpPr/>
            <p:nvPr/>
          </p:nvCxnSpPr>
          <p:spPr>
            <a:xfrm>
              <a:off x="3063251" y="2840698"/>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ángulo 10"/>
            <p:cNvSpPr/>
            <p:nvPr/>
          </p:nvSpPr>
          <p:spPr>
            <a:xfrm>
              <a:off x="2379409" y="4178144"/>
              <a:ext cx="1312512" cy="869580"/>
            </a:xfrm>
            <a:prstGeom prst="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Verifica si cumple criterios de Solución Anticipada</a:t>
              </a:r>
            </a:p>
          </p:txBody>
        </p:sp>
        <p:sp>
          <p:nvSpPr>
            <p:cNvPr id="12" name="Flecha derecha 18"/>
            <p:cNvSpPr/>
            <p:nvPr/>
          </p:nvSpPr>
          <p:spPr>
            <a:xfrm>
              <a:off x="3836543" y="4297609"/>
              <a:ext cx="402195" cy="4758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3" name="Rectángulo 12"/>
            <p:cNvSpPr/>
            <p:nvPr/>
          </p:nvSpPr>
          <p:spPr>
            <a:xfrm>
              <a:off x="4329172" y="4188694"/>
              <a:ext cx="1722057" cy="611926"/>
            </a:xfrm>
            <a:prstGeom prst="rect">
              <a:avLst/>
            </a:prstGeom>
            <a:noFill/>
            <a:ln>
              <a:solidFill>
                <a:srgbClr val="FFC000"/>
              </a:solidFill>
            </a:ln>
          </p:spPr>
          <p:txBody>
            <a:bodyPr wrap="square" lIns="91440" tIns="45720" rIns="91440" bIns="45720">
              <a:spAutoFit/>
            </a:bodyPr>
            <a:lstStyle/>
            <a:p>
              <a:pPr algn="ctr"/>
              <a:r>
                <a:rPr lang="es-ES" sz="1600" b="1" cap="none" spc="0" dirty="0">
                  <a:ln w="0"/>
                  <a:solidFill>
                    <a:schemeClr val="tx1"/>
                  </a:solidFill>
                  <a:latin typeface="Calibri" panose="020F0502020204030204" pitchFamily="34" charset="0"/>
                  <a:cs typeface="Calibri" panose="020F0502020204030204" pitchFamily="34" charset="0"/>
                </a:rPr>
                <a:t>SOLUCIÓN ANTICIPADA?</a:t>
              </a:r>
            </a:p>
          </p:txBody>
        </p:sp>
        <p:sp>
          <p:nvSpPr>
            <p:cNvPr id="14" name="Rectángulo 13"/>
            <p:cNvSpPr/>
            <p:nvPr/>
          </p:nvSpPr>
          <p:spPr>
            <a:xfrm>
              <a:off x="4973100" y="4820248"/>
              <a:ext cx="477353" cy="418687"/>
            </a:xfrm>
            <a:prstGeom prst="rect">
              <a:avLst/>
            </a:prstGeom>
            <a:noFill/>
          </p:spPr>
          <p:txBody>
            <a:bodyPr wrap="none" lIns="91440" tIns="45720" rIns="91440" bIns="45720">
              <a:spAutoFit/>
            </a:bodyPr>
            <a:lstStyle/>
            <a:p>
              <a:pPr algn="ctr"/>
              <a:r>
                <a:rPr lang="es-ES" sz="2000" b="0" cap="none" spc="0" dirty="0">
                  <a:ln w="0"/>
                  <a:solidFill>
                    <a:schemeClr val="tx1"/>
                  </a:solidFill>
                  <a:latin typeface="Calibri" panose="020F0502020204030204" pitchFamily="34" charset="0"/>
                  <a:cs typeface="Calibri" panose="020F0502020204030204" pitchFamily="34" charset="0"/>
                </a:rPr>
                <a:t>No</a:t>
              </a:r>
            </a:p>
          </p:txBody>
        </p:sp>
        <p:sp>
          <p:nvSpPr>
            <p:cNvPr id="15" name="Flecha derecha 27"/>
            <p:cNvSpPr/>
            <p:nvPr/>
          </p:nvSpPr>
          <p:spPr>
            <a:xfrm>
              <a:off x="7437082" y="5892432"/>
              <a:ext cx="600087" cy="4731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6" name="Rectángulo 15"/>
            <p:cNvSpPr/>
            <p:nvPr/>
          </p:nvSpPr>
          <p:spPr>
            <a:xfrm>
              <a:off x="6433919" y="1789448"/>
              <a:ext cx="1307552" cy="772960"/>
            </a:xfrm>
            <a:prstGeom prst="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Cliente acepta solución planteada?</a:t>
              </a:r>
            </a:p>
          </p:txBody>
        </p:sp>
        <p:sp>
          <p:nvSpPr>
            <p:cNvPr id="17" name="Rectángulo 16"/>
            <p:cNvSpPr/>
            <p:nvPr/>
          </p:nvSpPr>
          <p:spPr>
            <a:xfrm>
              <a:off x="8250529" y="5778248"/>
              <a:ext cx="1729041" cy="547513"/>
            </a:xfrm>
            <a:prstGeom prst="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Deriva a Inbox BO RECLAMOS (Portal)</a:t>
              </a:r>
            </a:p>
          </p:txBody>
        </p:sp>
        <p:sp>
          <p:nvSpPr>
            <p:cNvPr id="18" name="Flecha abajo 34"/>
            <p:cNvSpPr/>
            <p:nvPr/>
          </p:nvSpPr>
          <p:spPr>
            <a:xfrm>
              <a:off x="4936807" y="5275884"/>
              <a:ext cx="492764" cy="4834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19" name="Flecha abajo 35"/>
            <p:cNvSpPr/>
            <p:nvPr/>
          </p:nvSpPr>
          <p:spPr>
            <a:xfrm rot="10800000">
              <a:off x="4783949" y="2969515"/>
              <a:ext cx="506411" cy="49759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0" name="Rectángulo 19"/>
            <p:cNvSpPr/>
            <p:nvPr/>
          </p:nvSpPr>
          <p:spPr>
            <a:xfrm>
              <a:off x="4871325" y="3671104"/>
              <a:ext cx="357303" cy="418687"/>
            </a:xfrm>
            <a:prstGeom prst="rect">
              <a:avLst/>
            </a:prstGeom>
            <a:noFill/>
          </p:spPr>
          <p:txBody>
            <a:bodyPr wrap="none" lIns="91440" tIns="45720" rIns="91440" bIns="45720">
              <a:spAutoFit/>
            </a:bodyPr>
            <a:lstStyle/>
            <a:p>
              <a:pPr algn="ctr"/>
              <a:r>
                <a:rPr lang="es-ES" sz="2000" b="0" cap="none" spc="0" dirty="0">
                  <a:ln w="0"/>
                  <a:solidFill>
                    <a:schemeClr val="tx1"/>
                  </a:solidFill>
                  <a:latin typeface="Calibri" panose="020F0502020204030204" pitchFamily="34" charset="0"/>
                  <a:cs typeface="Calibri" panose="020F0502020204030204" pitchFamily="34" charset="0"/>
                </a:rPr>
                <a:t>Sí</a:t>
              </a:r>
            </a:p>
          </p:txBody>
        </p:sp>
        <p:sp>
          <p:nvSpPr>
            <p:cNvPr id="21" name="Rectángulo 20"/>
            <p:cNvSpPr/>
            <p:nvPr/>
          </p:nvSpPr>
          <p:spPr>
            <a:xfrm>
              <a:off x="4259448" y="2090318"/>
              <a:ext cx="1602334" cy="547513"/>
            </a:xfrm>
            <a:prstGeom prst="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Se ofrece S.A. al cliente </a:t>
              </a:r>
            </a:p>
          </p:txBody>
        </p:sp>
        <p:sp>
          <p:nvSpPr>
            <p:cNvPr id="22" name="Rectángulo 21"/>
            <p:cNvSpPr/>
            <p:nvPr/>
          </p:nvSpPr>
          <p:spPr>
            <a:xfrm>
              <a:off x="3978843" y="2604940"/>
              <a:ext cx="2136818" cy="289860"/>
            </a:xfrm>
            <a:prstGeom prst="rect">
              <a:avLst/>
            </a:prstGeom>
          </p:spPr>
          <p:txBody>
            <a:bodyPr wrap="square">
              <a:spAutoFit/>
            </a:bodyPr>
            <a:lstStyle/>
            <a:p>
              <a:pPr algn="ctr"/>
              <a:r>
                <a:rPr lang="es-ES" sz="1200" dirty="0">
                  <a:ln w="0"/>
                  <a:solidFill>
                    <a:srgbClr val="FF0000"/>
                  </a:solidFill>
                  <a:latin typeface="Calibri" panose="020F0502020204030204" pitchFamily="34" charset="0"/>
                  <a:cs typeface="Calibri" panose="020F0502020204030204" pitchFamily="34" charset="0"/>
                </a:rPr>
                <a:t>Usar speech/carta </a:t>
              </a:r>
              <a:endParaRPr lang="es-PE" sz="1200" dirty="0">
                <a:solidFill>
                  <a:srgbClr val="FF0000"/>
                </a:solidFill>
                <a:latin typeface="Calibri" panose="020F0502020204030204" pitchFamily="34" charset="0"/>
                <a:cs typeface="Calibri" panose="020F0502020204030204" pitchFamily="34" charset="0"/>
              </a:endParaRPr>
            </a:p>
          </p:txBody>
        </p:sp>
        <p:sp>
          <p:nvSpPr>
            <p:cNvPr id="23" name="Flecha derecha 40"/>
            <p:cNvSpPr/>
            <p:nvPr/>
          </p:nvSpPr>
          <p:spPr>
            <a:xfrm>
              <a:off x="5944857" y="2109588"/>
              <a:ext cx="422197"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4" name="Rectángulo 23"/>
            <p:cNvSpPr/>
            <p:nvPr/>
          </p:nvSpPr>
          <p:spPr>
            <a:xfrm>
              <a:off x="4432110" y="5892432"/>
              <a:ext cx="2882292" cy="547513"/>
            </a:xfrm>
            <a:prstGeom prst="rect">
              <a:avLst/>
            </a:prstGeom>
            <a:noFill/>
            <a:ln>
              <a:solidFill>
                <a:srgbClr val="FFC000"/>
              </a:solidFill>
            </a:ln>
          </p:spPr>
          <p:txBody>
            <a:bodyPr wrap="square" lIns="91440" tIns="45720" rIns="91440" bIns="45720">
              <a:spAutoFit/>
            </a:bodyPr>
            <a:lstStyle/>
            <a:p>
              <a:pPr algn="ctr"/>
              <a:r>
                <a:rPr lang="es-ES" sz="1400" b="1" cap="none" spc="0" dirty="0">
                  <a:ln w="0"/>
                  <a:solidFill>
                    <a:schemeClr val="tx1"/>
                  </a:solidFill>
                  <a:latin typeface="Calibri" panose="020F0502020204030204" pitchFamily="34" charset="0"/>
                  <a:cs typeface="Calibri" panose="020F0502020204030204" pitchFamily="34" charset="0"/>
                </a:rPr>
                <a:t>Envía formulario de apelación y/o doc</a:t>
              </a:r>
              <a:r>
                <a:rPr lang="es-ES" sz="1400" b="1" dirty="0">
                  <a:ln w="0"/>
                  <a:latin typeface="Calibri" panose="020F0502020204030204" pitchFamily="34" charset="0"/>
                  <a:cs typeface="Calibri" panose="020F0502020204030204" pitchFamily="34" charset="0"/>
                </a:rPr>
                <a:t>s. físicos</a:t>
              </a:r>
              <a:endParaRPr lang="es-ES" sz="1400" b="1" cap="none" spc="0" dirty="0">
                <a:ln w="0"/>
                <a:solidFill>
                  <a:schemeClr val="tx1"/>
                </a:solidFill>
                <a:latin typeface="Calibri" panose="020F0502020204030204" pitchFamily="34" charset="0"/>
                <a:cs typeface="Calibri" panose="020F0502020204030204" pitchFamily="34" charset="0"/>
              </a:endParaRPr>
            </a:p>
          </p:txBody>
        </p:sp>
        <p:cxnSp>
          <p:nvCxnSpPr>
            <p:cNvPr id="25" name="Conector recto de flecha 24"/>
            <p:cNvCxnSpPr/>
            <p:nvPr/>
          </p:nvCxnSpPr>
          <p:spPr>
            <a:xfrm>
              <a:off x="6971669" y="2780998"/>
              <a:ext cx="11006" cy="2997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ángulo 25"/>
            <p:cNvSpPr/>
            <p:nvPr/>
          </p:nvSpPr>
          <p:spPr>
            <a:xfrm>
              <a:off x="6756210" y="3899846"/>
              <a:ext cx="537378" cy="483100"/>
            </a:xfrm>
            <a:prstGeom prst="rect">
              <a:avLst/>
            </a:prstGeom>
            <a:noFill/>
          </p:spPr>
          <p:txBody>
            <a:bodyPr wrap="none" lIns="91440" tIns="45720" rIns="91440" bIns="45720">
              <a:spAutoFit/>
            </a:bodyPr>
            <a:lstStyle/>
            <a:p>
              <a:pPr algn="ctr"/>
              <a:r>
                <a:rPr lang="es-ES" sz="2400" b="0" cap="none" spc="0" dirty="0">
                  <a:ln w="0"/>
                  <a:solidFill>
                    <a:schemeClr val="tx1"/>
                  </a:solidFill>
                  <a:latin typeface="Calibri" panose="020F0502020204030204" pitchFamily="34" charset="0"/>
                  <a:cs typeface="Calibri" panose="020F0502020204030204" pitchFamily="34" charset="0"/>
                </a:rPr>
                <a:t>No</a:t>
              </a:r>
            </a:p>
          </p:txBody>
        </p:sp>
        <p:sp>
          <p:nvSpPr>
            <p:cNvPr id="27" name="Flecha derecha 48"/>
            <p:cNvSpPr/>
            <p:nvPr/>
          </p:nvSpPr>
          <p:spPr>
            <a:xfrm>
              <a:off x="7832645" y="2064478"/>
              <a:ext cx="456004"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28" name="Rectángulo 27"/>
            <p:cNvSpPr/>
            <p:nvPr/>
          </p:nvSpPr>
          <p:spPr>
            <a:xfrm>
              <a:off x="8359444" y="1822234"/>
              <a:ext cx="1066386" cy="772960"/>
            </a:xfrm>
            <a:prstGeom prst="rect">
              <a:avLst/>
            </a:prstGeom>
            <a:noFill/>
            <a:ln>
              <a:solidFill>
                <a:srgbClr val="FFC000"/>
              </a:solidFill>
            </a:ln>
          </p:spPr>
          <p:txBody>
            <a:bodyPr wrap="square" lIns="91440" tIns="45720" rIns="91440" bIns="45720">
              <a:spAutoFit/>
            </a:bodyPr>
            <a:lstStyle/>
            <a:p>
              <a:pPr algn="ctr"/>
              <a:r>
                <a:rPr lang="es-ES" sz="1400" b="0" cap="none" spc="0" dirty="0">
                  <a:ln w="0"/>
                  <a:solidFill>
                    <a:schemeClr val="tx1"/>
                  </a:solidFill>
                  <a:latin typeface="Calibri" panose="020F0502020204030204" pitchFamily="34" charset="0"/>
                  <a:cs typeface="Calibri" panose="020F0502020204030204" pitchFamily="34" charset="0"/>
                </a:rPr>
                <a:t>Realiza medidas correctivas </a:t>
              </a:r>
            </a:p>
          </p:txBody>
        </p:sp>
        <p:cxnSp>
          <p:nvCxnSpPr>
            <p:cNvPr id="29" name="Conector recto de flecha 28"/>
            <p:cNvCxnSpPr/>
            <p:nvPr/>
          </p:nvCxnSpPr>
          <p:spPr>
            <a:xfrm>
              <a:off x="8859598" y="2640851"/>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ángulo 29"/>
            <p:cNvSpPr/>
            <p:nvPr/>
          </p:nvSpPr>
          <p:spPr>
            <a:xfrm>
              <a:off x="8355463" y="2970423"/>
              <a:ext cx="1038673" cy="772960"/>
            </a:xfrm>
            <a:prstGeom prst="rect">
              <a:avLst/>
            </a:prstGeom>
            <a:noFill/>
            <a:ln>
              <a:solidFill>
                <a:srgbClr val="FFC000"/>
              </a:solidFill>
            </a:ln>
          </p:spPr>
          <p:txBody>
            <a:bodyPr wrap="square" lIns="91440" tIns="45720" rIns="91440" bIns="45720">
              <a:spAutoFit/>
            </a:bodyPr>
            <a:lstStyle/>
            <a:p>
              <a:pPr algn="ctr"/>
              <a:r>
                <a:rPr lang="es-ES" sz="1400" b="0" cap="none" spc="0" dirty="0">
                  <a:ln w="0"/>
                  <a:solidFill>
                    <a:schemeClr val="tx1"/>
                  </a:solidFill>
                  <a:latin typeface="Calibri" panose="020F0502020204030204" pitchFamily="34" charset="0"/>
                  <a:cs typeface="Calibri" panose="020F0502020204030204" pitchFamily="34" charset="0"/>
                </a:rPr>
                <a:t>Registra resolución de reclamo</a:t>
              </a:r>
            </a:p>
          </p:txBody>
        </p:sp>
        <p:cxnSp>
          <p:nvCxnSpPr>
            <p:cNvPr id="31" name="Conector recto de flecha 30"/>
            <p:cNvCxnSpPr/>
            <p:nvPr/>
          </p:nvCxnSpPr>
          <p:spPr>
            <a:xfrm>
              <a:off x="8859598" y="3930068"/>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ángulo 31"/>
            <p:cNvSpPr/>
            <p:nvPr/>
          </p:nvSpPr>
          <p:spPr>
            <a:xfrm>
              <a:off x="8250529" y="4228152"/>
              <a:ext cx="1204756" cy="1449300"/>
            </a:xfrm>
            <a:prstGeom prst="rect">
              <a:avLst/>
            </a:prstGeom>
            <a:noFill/>
            <a:ln>
              <a:solidFill>
                <a:srgbClr val="FFC000"/>
              </a:solidFill>
            </a:ln>
          </p:spPr>
          <p:txBody>
            <a:bodyPr wrap="square" lIns="91440" tIns="45720" rIns="91440" bIns="45720">
              <a:spAutoFit/>
            </a:bodyPr>
            <a:lstStyle/>
            <a:p>
              <a:pPr algn="ctr"/>
              <a:r>
                <a:rPr lang="es-ES" sz="1400" b="0" cap="none" spc="0" dirty="0">
                  <a:ln w="0"/>
                  <a:solidFill>
                    <a:schemeClr val="tx1"/>
                  </a:solidFill>
                  <a:latin typeface="Calibri" panose="020F0502020204030204" pitchFamily="34" charset="0"/>
                  <a:cs typeface="Calibri" panose="020F0502020204030204" pitchFamily="34" charset="0"/>
                </a:rPr>
                <a:t>Derivar incidente a Inbox que corresponde (de ser el caso)</a:t>
              </a:r>
            </a:p>
          </p:txBody>
        </p:sp>
        <p:sp>
          <p:nvSpPr>
            <p:cNvPr id="33" name="Flecha derecha 54"/>
            <p:cNvSpPr/>
            <p:nvPr/>
          </p:nvSpPr>
          <p:spPr>
            <a:xfrm>
              <a:off x="9557659" y="4618789"/>
              <a:ext cx="538887" cy="423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dirty="0">
                <a:latin typeface="Calibri" panose="020F0502020204030204" pitchFamily="34" charset="0"/>
                <a:cs typeface="Calibri" panose="020F0502020204030204" pitchFamily="34" charset="0"/>
              </a:endParaRPr>
            </a:p>
          </p:txBody>
        </p:sp>
        <p:sp>
          <p:nvSpPr>
            <p:cNvPr id="34" name="Rectángulo 33"/>
            <p:cNvSpPr/>
            <p:nvPr/>
          </p:nvSpPr>
          <p:spPr>
            <a:xfrm>
              <a:off x="10163111" y="4424366"/>
              <a:ext cx="1653095" cy="611926"/>
            </a:xfrm>
            <a:prstGeom prst="rect">
              <a:avLst/>
            </a:prstGeom>
            <a:noFill/>
            <a:ln>
              <a:solidFill>
                <a:srgbClr val="FFC000"/>
              </a:solidFill>
            </a:ln>
          </p:spPr>
          <p:txBody>
            <a:bodyPr wrap="square" lIns="91440" tIns="45720" rIns="91440" bIns="45720">
              <a:spAutoFit/>
            </a:bodyPr>
            <a:lstStyle/>
            <a:p>
              <a:pPr algn="ctr"/>
              <a:r>
                <a:rPr lang="es-ES" sz="1600" b="1" cap="none" spc="0" dirty="0">
                  <a:ln w="0"/>
                  <a:solidFill>
                    <a:schemeClr val="tx1"/>
                  </a:solidFill>
                  <a:latin typeface="Calibri" panose="020F0502020204030204" pitchFamily="34" charset="0"/>
                  <a:cs typeface="Calibri" panose="020F0502020204030204" pitchFamily="34" charset="0"/>
                </a:rPr>
                <a:t>Cierra pedido (Portal)</a:t>
              </a:r>
            </a:p>
          </p:txBody>
        </p:sp>
        <p:sp>
          <p:nvSpPr>
            <p:cNvPr id="35" name="Rectángulo 34"/>
            <p:cNvSpPr/>
            <p:nvPr/>
          </p:nvSpPr>
          <p:spPr>
            <a:xfrm>
              <a:off x="10087066" y="5020303"/>
              <a:ext cx="1699894" cy="289860"/>
            </a:xfrm>
            <a:prstGeom prst="rect">
              <a:avLst/>
            </a:prstGeom>
          </p:spPr>
          <p:txBody>
            <a:bodyPr wrap="none">
              <a:spAutoFit/>
            </a:bodyPr>
            <a:lstStyle/>
            <a:p>
              <a:r>
                <a:rPr lang="es-ES" sz="1200" dirty="0">
                  <a:ln w="0"/>
                  <a:solidFill>
                    <a:srgbClr val="FF0000"/>
                  </a:solidFill>
                  <a:latin typeface="Calibri" panose="020F0502020204030204" pitchFamily="34" charset="0"/>
                  <a:cs typeface="Calibri" panose="020F0502020204030204" pitchFamily="34" charset="0"/>
                </a:rPr>
                <a:t>Una vez devuelto el caso</a:t>
              </a:r>
              <a:endParaRPr lang="es-PE" sz="1200" dirty="0">
                <a:latin typeface="Calibri" panose="020F0502020204030204" pitchFamily="34" charset="0"/>
                <a:cs typeface="Calibri" panose="020F0502020204030204" pitchFamily="34" charset="0"/>
              </a:endParaRPr>
            </a:p>
          </p:txBody>
        </p:sp>
        <p:sp>
          <p:nvSpPr>
            <p:cNvPr id="36" name="Rectángulo 35"/>
            <p:cNvSpPr/>
            <p:nvPr/>
          </p:nvSpPr>
          <p:spPr>
            <a:xfrm>
              <a:off x="673608" y="4001526"/>
              <a:ext cx="1216980" cy="354273"/>
            </a:xfrm>
            <a:prstGeom prst="rect">
              <a:avLst/>
            </a:prstGeom>
            <a:noFill/>
          </p:spPr>
          <p:txBody>
            <a:bodyPr wrap="none" lIns="91440" tIns="45720" rIns="91440" bIns="45720">
              <a:spAutoFit/>
            </a:bodyPr>
            <a:lstStyle/>
            <a:p>
              <a:pPr algn="ctr"/>
              <a:r>
                <a:rPr lang="es-ES" sz="1600" b="1" dirty="0">
                  <a:ln w="0"/>
                  <a:latin typeface="Calibri" panose="020F0502020204030204" pitchFamily="34" charset="0"/>
                  <a:cs typeface="Calibri" panose="020F0502020204030204" pitchFamily="34" charset="0"/>
                </a:rPr>
                <a:t>Asesor Entel</a:t>
              </a:r>
              <a:endParaRPr lang="es-ES" sz="1600" b="1" cap="none" spc="0" dirty="0">
                <a:ln w="0"/>
                <a:solidFill>
                  <a:schemeClr val="tx1"/>
                </a:solidFill>
                <a:latin typeface="Calibri" panose="020F0502020204030204" pitchFamily="34" charset="0"/>
                <a:cs typeface="Calibri" panose="020F0502020204030204" pitchFamily="34" charset="0"/>
              </a:endParaRPr>
            </a:p>
          </p:txBody>
        </p:sp>
        <p:sp>
          <p:nvSpPr>
            <p:cNvPr id="37" name="Rectángulo 36"/>
            <p:cNvSpPr/>
            <p:nvPr/>
          </p:nvSpPr>
          <p:spPr>
            <a:xfrm>
              <a:off x="9455286" y="3208560"/>
              <a:ext cx="1925999" cy="483100"/>
            </a:xfrm>
            <a:prstGeom prst="rect">
              <a:avLst/>
            </a:prstGeom>
          </p:spPr>
          <p:txBody>
            <a:bodyPr wrap="square">
              <a:spAutoFit/>
            </a:bodyPr>
            <a:lstStyle/>
            <a:p>
              <a:r>
                <a:rPr lang="es-ES" sz="1200" dirty="0">
                  <a:ln w="0"/>
                  <a:solidFill>
                    <a:srgbClr val="FF0000"/>
                  </a:solidFill>
                  <a:latin typeface="Calibri" panose="020F0502020204030204" pitchFamily="34" charset="0"/>
                  <a:cs typeface="Calibri" panose="020F0502020204030204" pitchFamily="34" charset="0"/>
                </a:rPr>
                <a:t>Resolución: Solución anticipada apelación</a:t>
              </a:r>
              <a:endParaRPr lang="es-PE" sz="1200" dirty="0">
                <a:latin typeface="Calibri" panose="020F0502020204030204" pitchFamily="34" charset="0"/>
                <a:cs typeface="Calibri" panose="020F0502020204030204" pitchFamily="34" charset="0"/>
              </a:endParaRPr>
            </a:p>
          </p:txBody>
        </p:sp>
        <p:sp>
          <p:nvSpPr>
            <p:cNvPr id="39" name="Rectángulo 38"/>
            <p:cNvSpPr/>
            <p:nvPr/>
          </p:nvSpPr>
          <p:spPr>
            <a:xfrm>
              <a:off x="2387687" y="3151608"/>
              <a:ext cx="1351127" cy="483100"/>
            </a:xfrm>
            <a:prstGeom prst="rect">
              <a:avLst/>
            </a:prstGeom>
            <a:noFill/>
            <a:ln>
              <a:solidFill>
                <a:srgbClr val="FFC000"/>
              </a:solidFill>
            </a:ln>
          </p:spPr>
          <p:txBody>
            <a:bodyPr wrap="square" lIns="91440" tIns="45720" rIns="91440" bIns="45720">
              <a:spAutoFit/>
            </a:bodyPr>
            <a:lstStyle/>
            <a:p>
              <a:pPr algn="ctr"/>
              <a:r>
                <a:rPr lang="es-ES" sz="1200" b="0" cap="none" spc="0" dirty="0">
                  <a:ln w="0"/>
                  <a:solidFill>
                    <a:schemeClr val="tx1"/>
                  </a:solidFill>
                  <a:latin typeface="Calibri" panose="020F0502020204030204" pitchFamily="34" charset="0"/>
                  <a:cs typeface="Calibri" panose="020F0502020204030204" pitchFamily="34" charset="0"/>
                </a:rPr>
                <a:t>Ingresar incidente de reclamo</a:t>
              </a:r>
            </a:p>
          </p:txBody>
        </p:sp>
        <p:sp>
          <p:nvSpPr>
            <p:cNvPr id="40" name="Rectángulo 39"/>
            <p:cNvSpPr/>
            <p:nvPr/>
          </p:nvSpPr>
          <p:spPr>
            <a:xfrm>
              <a:off x="2069654" y="2619537"/>
              <a:ext cx="1908464" cy="273757"/>
            </a:xfrm>
            <a:prstGeom prst="rect">
              <a:avLst/>
            </a:prstGeom>
          </p:spPr>
          <p:txBody>
            <a:bodyPr wrap="none">
              <a:spAutoFit/>
            </a:bodyPr>
            <a:lstStyle/>
            <a:p>
              <a:r>
                <a:rPr lang="es-ES" sz="1100" dirty="0">
                  <a:ln w="0"/>
                  <a:solidFill>
                    <a:srgbClr val="FF0000"/>
                  </a:solidFill>
                  <a:latin typeface="Calibri" panose="020F0502020204030204" pitchFamily="34" charset="0"/>
                  <a:cs typeface="Calibri" panose="020F0502020204030204" pitchFamily="34" charset="0"/>
                </a:rPr>
                <a:t>Revisar si tiene reclamo previo</a:t>
              </a:r>
              <a:endParaRPr lang="es-PE" sz="1100" dirty="0">
                <a:latin typeface="Calibri" panose="020F0502020204030204" pitchFamily="34" charset="0"/>
                <a:cs typeface="Calibri" panose="020F0502020204030204" pitchFamily="34" charset="0"/>
              </a:endParaRPr>
            </a:p>
          </p:txBody>
        </p:sp>
        <p:cxnSp>
          <p:nvCxnSpPr>
            <p:cNvPr id="41" name="Conector recto de flecha 40"/>
            <p:cNvCxnSpPr/>
            <p:nvPr/>
          </p:nvCxnSpPr>
          <p:spPr>
            <a:xfrm>
              <a:off x="3082262" y="3837916"/>
              <a:ext cx="1" cy="3002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ectángulo 41"/>
            <p:cNvSpPr/>
            <p:nvPr/>
          </p:nvSpPr>
          <p:spPr>
            <a:xfrm>
              <a:off x="1949422" y="5080736"/>
              <a:ext cx="2088537" cy="273757"/>
            </a:xfrm>
            <a:prstGeom prst="rect">
              <a:avLst/>
            </a:prstGeom>
          </p:spPr>
          <p:txBody>
            <a:bodyPr wrap="none">
              <a:spAutoFit/>
            </a:bodyPr>
            <a:lstStyle/>
            <a:p>
              <a:r>
                <a:rPr lang="es-ES" sz="1100" dirty="0">
                  <a:ln w="0"/>
                  <a:solidFill>
                    <a:srgbClr val="FF0000"/>
                  </a:solidFill>
                  <a:latin typeface="Calibri" panose="020F0502020204030204" pitchFamily="34" charset="0"/>
                  <a:cs typeface="Calibri" panose="020F0502020204030204" pitchFamily="34" charset="0"/>
                </a:rPr>
                <a:t>Ver Matriz de Solución Anticipada</a:t>
              </a:r>
              <a:endParaRPr lang="es-PE" sz="1100" dirty="0">
                <a:latin typeface="Calibri" panose="020F0502020204030204" pitchFamily="34" charset="0"/>
                <a:cs typeface="Calibri" panose="020F0502020204030204" pitchFamily="34" charset="0"/>
              </a:endParaRPr>
            </a:p>
          </p:txBody>
        </p:sp>
        <p:sp>
          <p:nvSpPr>
            <p:cNvPr id="43" name="Rectángulo 42"/>
            <p:cNvSpPr/>
            <p:nvPr/>
          </p:nvSpPr>
          <p:spPr>
            <a:xfrm>
              <a:off x="7858517" y="1686323"/>
              <a:ext cx="357303" cy="418687"/>
            </a:xfrm>
            <a:prstGeom prst="rect">
              <a:avLst/>
            </a:prstGeom>
            <a:noFill/>
          </p:spPr>
          <p:txBody>
            <a:bodyPr wrap="none" lIns="91440" tIns="45720" rIns="91440" bIns="45720">
              <a:spAutoFit/>
            </a:bodyPr>
            <a:lstStyle/>
            <a:p>
              <a:pPr algn="ctr"/>
              <a:r>
                <a:rPr lang="es-ES" sz="2000" b="0" cap="none" spc="0" dirty="0">
                  <a:ln w="0"/>
                  <a:solidFill>
                    <a:schemeClr val="tx1"/>
                  </a:solidFill>
                  <a:latin typeface="Calibri" panose="020F0502020204030204" pitchFamily="34" charset="0"/>
                  <a:cs typeface="Calibri" panose="020F0502020204030204" pitchFamily="34" charset="0"/>
                </a:rPr>
                <a:t>Sí</a:t>
              </a:r>
            </a:p>
          </p:txBody>
        </p:sp>
        <p:sp>
          <p:nvSpPr>
            <p:cNvPr id="44" name="Rectángulo 43"/>
            <p:cNvSpPr/>
            <p:nvPr/>
          </p:nvSpPr>
          <p:spPr>
            <a:xfrm>
              <a:off x="9490180" y="2058460"/>
              <a:ext cx="1823626" cy="289860"/>
            </a:xfrm>
            <a:prstGeom prst="rect">
              <a:avLst/>
            </a:prstGeom>
          </p:spPr>
          <p:txBody>
            <a:bodyPr wrap="square">
              <a:spAutoFit/>
            </a:bodyPr>
            <a:lstStyle/>
            <a:p>
              <a:r>
                <a:rPr lang="es-ES" sz="1200" dirty="0">
                  <a:ln w="0"/>
                  <a:solidFill>
                    <a:srgbClr val="FF0000"/>
                  </a:solidFill>
                  <a:latin typeface="Calibri" panose="020F0502020204030204" pitchFamily="34" charset="0"/>
                  <a:cs typeface="Calibri" panose="020F0502020204030204" pitchFamily="34" charset="0"/>
                </a:rPr>
                <a:t>Firma carta</a:t>
              </a:r>
              <a:endParaRPr lang="es-PE" sz="12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88331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 - caso</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45</a:t>
            </a:fld>
            <a:endParaRPr lang="es-PE" dirty="0"/>
          </a:p>
        </p:txBody>
      </p:sp>
      <p:pic>
        <p:nvPicPr>
          <p:cNvPr id="5" name="Imagen 4"/>
          <p:cNvPicPr>
            <a:picLocks noChangeAspect="1"/>
          </p:cNvPicPr>
          <p:nvPr/>
        </p:nvPicPr>
        <p:blipFill>
          <a:blip r:embed="rId2">
            <a:clrChange>
              <a:clrFrom>
                <a:srgbClr val="FDD88F"/>
              </a:clrFrom>
              <a:clrTo>
                <a:srgbClr val="FDD88F">
                  <a:alpha val="0"/>
                </a:srgbClr>
              </a:clrTo>
            </a:clrChange>
            <a:extLst>
              <a:ext uri="{28A0092B-C50C-407E-A947-70E740481C1C}">
                <a14:useLocalDpi xmlns:a14="http://schemas.microsoft.com/office/drawing/2010/main" val="0"/>
              </a:ext>
            </a:extLst>
          </a:blip>
          <a:stretch>
            <a:fillRect/>
          </a:stretch>
        </p:blipFill>
        <p:spPr>
          <a:xfrm>
            <a:off x="8284599" y="2109019"/>
            <a:ext cx="2567306" cy="3958401"/>
          </a:xfrm>
          <a:prstGeom prst="rect">
            <a:avLst/>
          </a:prstGeom>
        </p:spPr>
      </p:pic>
      <p:sp>
        <p:nvSpPr>
          <p:cNvPr id="6" name="Bocadillo: rectángulo con esquinas redondeadas 5"/>
          <p:cNvSpPr/>
          <p:nvPr/>
        </p:nvSpPr>
        <p:spPr>
          <a:xfrm>
            <a:off x="1352297" y="1617508"/>
            <a:ext cx="6408632" cy="1597640"/>
          </a:xfrm>
          <a:prstGeom prst="wedgeRoundRectCallout">
            <a:avLst>
              <a:gd name="adj1" fmla="val 64998"/>
              <a:gd name="adj2" fmla="val 33435"/>
              <a:gd name="adj3" fmla="val 16667"/>
            </a:avLst>
          </a:prstGeom>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s-PE" i="1" dirty="0" err="1">
                <a:solidFill>
                  <a:srgbClr val="4D4D4D"/>
                </a:solidFill>
                <a:latin typeface="Calibri" panose="020F0502020204030204" pitchFamily="34" charset="0"/>
                <a:cs typeface="Calibri" panose="020F0502020204030204" pitchFamily="34" charset="0"/>
              </a:rPr>
              <a:t>Hello</a:t>
            </a:r>
            <a:r>
              <a:rPr lang="es-PE" i="1" dirty="0">
                <a:solidFill>
                  <a:srgbClr val="4D4D4D"/>
                </a:solidFill>
                <a:latin typeface="Calibri" panose="020F0502020204030204" pitchFamily="34" charset="0"/>
                <a:cs typeface="Calibri" panose="020F0502020204030204" pitchFamily="34" charset="0"/>
              </a:rPr>
              <a:t> Darling! </a:t>
            </a:r>
          </a:p>
          <a:p>
            <a:pPr algn="just"/>
            <a:r>
              <a:rPr lang="es-PE" i="1" dirty="0">
                <a:solidFill>
                  <a:srgbClr val="4D4D4D"/>
                </a:solidFill>
                <a:latin typeface="Calibri" panose="020F0502020204030204" pitchFamily="34" charset="0"/>
                <a:cs typeface="Calibri" panose="020F0502020204030204" pitchFamily="34" charset="0"/>
              </a:rPr>
              <a:t>Querido/a es el segundo mes que mi recibo no llega a mi dirección, créeme que me genera una incomodidad terrible.</a:t>
            </a:r>
          </a:p>
          <a:p>
            <a:pPr algn="just"/>
            <a:endParaRPr lang="es-PE" i="1" dirty="0">
              <a:solidFill>
                <a:srgbClr val="4D4D4D"/>
              </a:solidFill>
              <a:latin typeface="Calibri" panose="020F0502020204030204" pitchFamily="34" charset="0"/>
              <a:cs typeface="Calibri" panose="020F0502020204030204" pitchFamily="34" charset="0"/>
            </a:endParaRPr>
          </a:p>
          <a:p>
            <a:pPr algn="just"/>
            <a:r>
              <a:rPr lang="es-PE" i="1" dirty="0">
                <a:solidFill>
                  <a:srgbClr val="4D4D4D"/>
                </a:solidFill>
                <a:latin typeface="Calibri" panose="020F0502020204030204" pitchFamily="34" charset="0"/>
                <a:cs typeface="Calibri" panose="020F0502020204030204" pitchFamily="34" charset="0"/>
              </a:rPr>
              <a:t>¡Quiero colocar un reclamo </a:t>
            </a:r>
            <a:r>
              <a:rPr lang="es-PE" i="1" dirty="0" err="1">
                <a:solidFill>
                  <a:srgbClr val="4D4D4D"/>
                </a:solidFill>
                <a:latin typeface="Calibri" panose="020F0502020204030204" pitchFamily="34" charset="0"/>
                <a:cs typeface="Calibri" panose="020F0502020204030204" pitchFamily="34" charset="0"/>
              </a:rPr>
              <a:t>right</a:t>
            </a:r>
            <a:r>
              <a:rPr lang="es-PE" i="1" dirty="0">
                <a:solidFill>
                  <a:srgbClr val="4D4D4D"/>
                </a:solidFill>
                <a:latin typeface="Calibri" panose="020F0502020204030204" pitchFamily="34" charset="0"/>
                <a:cs typeface="Calibri" panose="020F0502020204030204" pitchFamily="34" charset="0"/>
              </a:rPr>
              <a:t> </a:t>
            </a:r>
            <a:r>
              <a:rPr lang="es-PE" i="1" dirty="0" err="1">
                <a:solidFill>
                  <a:srgbClr val="4D4D4D"/>
                </a:solidFill>
                <a:latin typeface="Calibri" panose="020F0502020204030204" pitchFamily="34" charset="0"/>
                <a:cs typeface="Calibri" panose="020F0502020204030204" pitchFamily="34" charset="0"/>
              </a:rPr>
              <a:t>now</a:t>
            </a:r>
            <a:r>
              <a:rPr lang="es-PE" i="1" dirty="0">
                <a:solidFill>
                  <a:srgbClr val="4D4D4D"/>
                </a:solidFill>
                <a:latin typeface="Calibri" panose="020F0502020204030204" pitchFamily="34" charset="0"/>
                <a:cs typeface="Calibri" panose="020F0502020204030204" pitchFamily="34" charset="0"/>
              </a:rPr>
              <a:t>!</a:t>
            </a:r>
          </a:p>
        </p:txBody>
      </p:sp>
      <p:sp>
        <p:nvSpPr>
          <p:cNvPr id="7" name="CuadroTexto 6"/>
          <p:cNvSpPr txBox="1"/>
          <p:nvPr/>
        </p:nvSpPr>
        <p:spPr>
          <a:xfrm>
            <a:off x="1352297" y="3857386"/>
            <a:ext cx="6095638"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¿Qué puedo hacer para evitar el reclamo?</a:t>
            </a:r>
          </a:p>
        </p:txBody>
      </p:sp>
      <p:sp>
        <p:nvSpPr>
          <p:cNvPr id="8" name="CuadroTexto 7"/>
          <p:cNvSpPr txBox="1"/>
          <p:nvPr/>
        </p:nvSpPr>
        <p:spPr>
          <a:xfrm>
            <a:off x="1352297" y="4653454"/>
            <a:ext cx="6095638"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¿Qué debo verificar?</a:t>
            </a:r>
          </a:p>
        </p:txBody>
      </p:sp>
      <p:sp>
        <p:nvSpPr>
          <p:cNvPr id="9" name="CuadroTexto 8"/>
          <p:cNvSpPr txBox="1"/>
          <p:nvPr/>
        </p:nvSpPr>
        <p:spPr>
          <a:xfrm>
            <a:off x="1351360" y="5449522"/>
            <a:ext cx="6095638"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¿Qué solución le brindarías?</a:t>
            </a:r>
          </a:p>
        </p:txBody>
      </p:sp>
      <p:sp>
        <p:nvSpPr>
          <p:cNvPr id="10" name="Rectángulo 9"/>
          <p:cNvSpPr/>
          <p:nvPr/>
        </p:nvSpPr>
        <p:spPr>
          <a:xfrm>
            <a:off x="8284599" y="5911187"/>
            <a:ext cx="2993001" cy="356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203697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Solución anticipada_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46</a:t>
            </a:fld>
            <a:endParaRPr lang="es-PE" dirty="0"/>
          </a:p>
        </p:txBody>
      </p:sp>
      <p:pic>
        <p:nvPicPr>
          <p:cNvPr id="10" name="Imagen 9"/>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8543204" y="1273231"/>
            <a:ext cx="3373491" cy="5056286"/>
          </a:xfrm>
          <a:prstGeom prst="rect">
            <a:avLst/>
          </a:prstGeom>
        </p:spPr>
      </p:pic>
      <p:sp>
        <p:nvSpPr>
          <p:cNvPr id="5" name="CuadroTexto 4"/>
          <p:cNvSpPr txBox="1"/>
          <p:nvPr/>
        </p:nvSpPr>
        <p:spPr>
          <a:xfrm>
            <a:off x="1733019" y="1732837"/>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Consideraciones_</a:t>
            </a:r>
          </a:p>
        </p:txBody>
      </p:sp>
      <p:pic>
        <p:nvPicPr>
          <p:cNvPr id="6" name="Picture 6" descr="https://upload.wikimedia.org/wikipedia/commons/thumb/5/50/Yes_Check_Circle.svg/2000px-Yes_Check_Cir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935" y="1776482"/>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733018" y="2554570"/>
            <a:ext cx="7156689" cy="3139321"/>
          </a:xfrm>
          <a:prstGeom prst="rect">
            <a:avLst/>
          </a:prstGeom>
          <a:noFill/>
        </p:spPr>
        <p:txBody>
          <a:bodyPr wrap="square" rtlCol="0">
            <a:spAutoFit/>
          </a:bodyPr>
          <a:lstStyle/>
          <a:p>
            <a:r>
              <a:rPr lang="es-PE" dirty="0">
                <a:solidFill>
                  <a:schemeClr val="tx1">
                    <a:lumMod val="65000"/>
                    <a:lumOff val="35000"/>
                  </a:schemeClr>
                </a:solidFill>
                <a:latin typeface="Calibri" panose="020F0502020204030204" pitchFamily="34" charset="0"/>
                <a:cs typeface="Calibri" panose="020F0502020204030204" pitchFamily="34" charset="0"/>
              </a:rPr>
              <a:t>Sólo supervisores podrán cerrar los reclamos para que los asesores puedan ingresar una apelación o queja.</a:t>
            </a:r>
          </a:p>
          <a:p>
            <a:endParaRPr lang="es-PE" dirty="0">
              <a:solidFill>
                <a:schemeClr val="tx1">
                  <a:lumMod val="65000"/>
                  <a:lumOff val="35000"/>
                </a:schemeClr>
              </a:solidFill>
              <a:latin typeface="Calibri" panose="020F0502020204030204" pitchFamily="34" charset="0"/>
              <a:cs typeface="Calibri" panose="020F0502020204030204" pitchFamily="34" charset="0"/>
            </a:endParaRPr>
          </a:p>
          <a:p>
            <a:r>
              <a:rPr lang="es-PE" dirty="0">
                <a:solidFill>
                  <a:schemeClr val="tx1">
                    <a:lumMod val="65000"/>
                    <a:lumOff val="35000"/>
                  </a:schemeClr>
                </a:solidFill>
                <a:latin typeface="Calibri" panose="020F0502020204030204" pitchFamily="34" charset="0"/>
                <a:cs typeface="Calibri" panose="020F0502020204030204" pitchFamily="34" charset="0"/>
              </a:rPr>
              <a:t>Es importante que el cliente debe indicar de manera expresa la aceptación a la solución anticipada propuesta con la constancia firmada, y el mismo será exportado, junto con el formulario de apelación, en la opción documentos del portal.</a:t>
            </a:r>
          </a:p>
          <a:p>
            <a:endParaRPr lang="es-PE" dirty="0">
              <a:solidFill>
                <a:schemeClr val="tx1">
                  <a:lumMod val="65000"/>
                  <a:lumOff val="35000"/>
                </a:schemeClr>
              </a:solidFill>
              <a:latin typeface="Calibri" panose="020F0502020204030204" pitchFamily="34" charset="0"/>
              <a:cs typeface="Calibri" panose="020F0502020204030204" pitchFamily="34" charset="0"/>
            </a:endParaRPr>
          </a:p>
          <a:p>
            <a:r>
              <a:rPr lang="es-PE" dirty="0">
                <a:solidFill>
                  <a:schemeClr val="tx1">
                    <a:lumMod val="65000"/>
                    <a:lumOff val="35000"/>
                  </a:schemeClr>
                </a:solidFill>
                <a:latin typeface="Calibri" panose="020F0502020204030204" pitchFamily="34" charset="0"/>
                <a:cs typeface="Calibri" panose="020F0502020204030204" pitchFamily="34" charset="0"/>
              </a:rPr>
              <a:t>No estamos obligados, en este caso, a elevar el expediente al TRASU ya que se está ofreciendo una solución anticipada con la finalidad de evitar la apelación/reclamo.</a:t>
            </a:r>
          </a:p>
        </p:txBody>
      </p:sp>
    </p:spTree>
    <p:extLst>
      <p:ext uri="{BB962C8B-B14F-4D97-AF65-F5344CB8AC3E}">
        <p14:creationId xmlns:p14="http://schemas.microsoft.com/office/powerpoint/2010/main" val="169969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Recurso de queja_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47</a:t>
            </a:fld>
            <a:endParaRPr lang="es-PE" dirty="0"/>
          </a:p>
        </p:txBody>
      </p:sp>
      <p:sp>
        <p:nvSpPr>
          <p:cNvPr id="6" name="Rectángulo 5"/>
          <p:cNvSpPr/>
          <p:nvPr/>
        </p:nvSpPr>
        <p:spPr>
          <a:xfrm>
            <a:off x="5341822" y="1907264"/>
            <a:ext cx="6099121" cy="1200329"/>
          </a:xfrm>
          <a:prstGeom prst="rect">
            <a:avLst/>
          </a:prstGeom>
        </p:spPr>
        <p:txBody>
          <a:bodyPr wrap="square">
            <a:spAutoFit/>
          </a:bodyPr>
          <a:lstStyle/>
          <a:p>
            <a:pPr algn="just"/>
            <a:r>
              <a:rPr lang="es-ES" dirty="0">
                <a:solidFill>
                  <a:schemeClr val="tx1">
                    <a:lumMod val="65000"/>
                    <a:lumOff val="35000"/>
                  </a:schemeClr>
                </a:solidFill>
                <a:latin typeface="Calibri" panose="020F0502020204030204" pitchFamily="34" charset="0"/>
                <a:cs typeface="Calibri" panose="020F0502020204030204" pitchFamily="34" charset="0"/>
              </a:rPr>
              <a:t>El usuario / abonado puede interponer una queja cuando desee expresar su disconformidad contra alguna acción u omisión en el que incurre la empresa operadora durante el proceso de atención a su reclamo. </a:t>
            </a:r>
          </a:p>
        </p:txBody>
      </p:sp>
      <p:sp>
        <p:nvSpPr>
          <p:cNvPr id="7" name="CuadroTexto 6"/>
          <p:cNvSpPr txBox="1"/>
          <p:nvPr/>
        </p:nvSpPr>
        <p:spPr>
          <a:xfrm>
            <a:off x="5341823" y="1323584"/>
            <a:ext cx="6226722"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Concepto_</a:t>
            </a:r>
          </a:p>
        </p:txBody>
      </p:sp>
      <p:pic>
        <p:nvPicPr>
          <p:cNvPr id="8"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739" y="1367229"/>
            <a:ext cx="374374" cy="37437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19934" r="20227"/>
          <a:stretch/>
        </p:blipFill>
        <p:spPr>
          <a:xfrm>
            <a:off x="720904" y="1711505"/>
            <a:ext cx="3929291" cy="4441361"/>
          </a:xfrm>
          <a:prstGeom prst="rect">
            <a:avLst/>
          </a:prstGeom>
        </p:spPr>
      </p:pic>
      <p:pic>
        <p:nvPicPr>
          <p:cNvPr id="11"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399" y="3250760"/>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5341823" y="3207114"/>
            <a:ext cx="6226722"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¿En qué momento se puede presentar la queja?</a:t>
            </a:r>
          </a:p>
        </p:txBody>
      </p:sp>
      <p:sp>
        <p:nvSpPr>
          <p:cNvPr id="13" name="Rectángulo 12"/>
          <p:cNvSpPr/>
          <p:nvPr/>
        </p:nvSpPr>
        <p:spPr>
          <a:xfrm>
            <a:off x="5369958" y="3780615"/>
            <a:ext cx="6099121" cy="646331"/>
          </a:xfrm>
          <a:prstGeom prst="rect">
            <a:avLst/>
          </a:prstGeom>
        </p:spPr>
        <p:txBody>
          <a:bodyPr wrap="square">
            <a:spAutoFit/>
          </a:bodyPr>
          <a:lstStyle/>
          <a:p>
            <a:pPr algn="just"/>
            <a:r>
              <a:rPr lang="es-ES" dirty="0">
                <a:solidFill>
                  <a:schemeClr val="tx1">
                    <a:lumMod val="65000"/>
                    <a:lumOff val="35000"/>
                  </a:schemeClr>
                </a:solidFill>
                <a:latin typeface="Calibri" panose="020F0502020204030204" pitchFamily="34" charset="0"/>
                <a:cs typeface="Calibri" panose="020F0502020204030204" pitchFamily="34" charset="0"/>
              </a:rPr>
              <a:t>El usuario / abonado puede interponer una queja en cualquier momento del proceso de reclamo o apelación.</a:t>
            </a:r>
          </a:p>
        </p:txBody>
      </p:sp>
      <p:pic>
        <p:nvPicPr>
          <p:cNvPr id="10" name="Imagen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962" t="33815" r="21077" b="44966"/>
          <a:stretch/>
        </p:blipFill>
        <p:spPr>
          <a:xfrm>
            <a:off x="5468434" y="4529458"/>
            <a:ext cx="5768922" cy="1530813"/>
          </a:xfrm>
          <a:prstGeom prst="rect">
            <a:avLst/>
          </a:prstGeom>
        </p:spPr>
      </p:pic>
    </p:spTree>
    <p:extLst>
      <p:ext uri="{BB962C8B-B14F-4D97-AF65-F5344CB8AC3E}">
        <p14:creationId xmlns:p14="http://schemas.microsoft.com/office/powerpoint/2010/main" val="689460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l="24707"/>
          <a:stretch/>
        </p:blipFill>
        <p:spPr>
          <a:xfrm>
            <a:off x="1575431" y="2507227"/>
            <a:ext cx="3226173" cy="3927753"/>
          </a:xfrm>
          <a:prstGeom prst="rect">
            <a:avLst/>
          </a:prstGeom>
        </p:spPr>
      </p:pic>
      <p:sp>
        <p:nvSpPr>
          <p:cNvPr id="4" name="Título 3"/>
          <p:cNvSpPr>
            <a:spLocks noGrp="1"/>
          </p:cNvSpPr>
          <p:nvPr>
            <p:ph type="title"/>
          </p:nvPr>
        </p:nvSpPr>
        <p:spPr>
          <a:prstGeom prst="rect">
            <a:avLst/>
          </a:prstGeom>
        </p:spPr>
        <p:txBody>
          <a:bodyPr>
            <a:normAutofit fontScale="90000"/>
          </a:bodyPr>
          <a:lstStyle/>
          <a:p>
            <a:r>
              <a:rPr lang="es-PE" dirty="0"/>
              <a:t>Recurso de queja_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48</a:t>
            </a:fld>
            <a:endParaRPr lang="es-PE" dirty="0"/>
          </a:p>
        </p:txBody>
      </p:sp>
      <p:pic>
        <p:nvPicPr>
          <p:cNvPr id="5" name="Imagen 4"/>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rcRect l="28670" t="22568" r="15201" b="7721"/>
          <a:stretch/>
        </p:blipFill>
        <p:spPr>
          <a:xfrm>
            <a:off x="4038600" y="1267816"/>
            <a:ext cx="7356986" cy="5137206"/>
          </a:xfrm>
          <a:prstGeom prst="rect">
            <a:avLst/>
          </a:prstGeom>
        </p:spPr>
      </p:pic>
      <p:sp>
        <p:nvSpPr>
          <p:cNvPr id="7" name="CuadroTexto 6"/>
          <p:cNvSpPr txBox="1"/>
          <p:nvPr/>
        </p:nvSpPr>
        <p:spPr>
          <a:xfrm>
            <a:off x="1780141" y="1865517"/>
            <a:ext cx="2470109"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Formulario_</a:t>
            </a:r>
          </a:p>
        </p:txBody>
      </p:sp>
      <p:pic>
        <p:nvPicPr>
          <p:cNvPr id="8" name="Picture 6" descr="https://upload.wikimedia.org/wikipedia/commons/thumb/5/50/Yes_Check_Circle.svg/2000px-Yes_Check_Circle.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057" y="1909162"/>
            <a:ext cx="374374" cy="3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22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Recurso de queja_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49</a:t>
            </a:fld>
            <a:endParaRPr lang="es-PE"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419" y="2776114"/>
            <a:ext cx="3016507" cy="2993480"/>
          </a:xfrm>
          <a:prstGeom prst="rect">
            <a:avLst/>
          </a:prstGeom>
        </p:spPr>
      </p:pic>
      <p:sp>
        <p:nvSpPr>
          <p:cNvPr id="7" name="CuadroTexto 6"/>
          <p:cNvSpPr txBox="1"/>
          <p:nvPr/>
        </p:nvSpPr>
        <p:spPr>
          <a:xfrm>
            <a:off x="1780141" y="1530617"/>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Motivos_</a:t>
            </a:r>
          </a:p>
        </p:txBody>
      </p:sp>
      <p:pic>
        <p:nvPicPr>
          <p:cNvPr id="8"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1574262"/>
            <a:ext cx="374374" cy="3743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p:cNvSpPr/>
          <p:nvPr/>
        </p:nvSpPr>
        <p:spPr>
          <a:xfrm>
            <a:off x="4051119" y="1761449"/>
            <a:ext cx="6995885" cy="4278094"/>
          </a:xfrm>
          <a:prstGeom prst="rect">
            <a:avLst/>
          </a:prstGeom>
        </p:spPr>
        <p:txBody>
          <a:bodyPr wrap="square">
            <a:spAutoFit/>
          </a:bodyPr>
          <a:lstStyle/>
          <a:p>
            <a:pPr marL="285750" indent="-285750" algn="just">
              <a:buFont typeface="Wingdings" panose="05000000000000000000" pitchFamily="2" charset="2"/>
              <a:buChar char="Ø"/>
            </a:pPr>
            <a:r>
              <a:rPr lang="es-PE" sz="1600" b="1" i="1" dirty="0">
                <a:solidFill>
                  <a:srgbClr val="46AC46"/>
                </a:solidFill>
                <a:latin typeface="Calibri" panose="020F0502020204030204" pitchFamily="34" charset="0"/>
                <a:cs typeface="Calibri" panose="020F0502020204030204" pitchFamily="34" charset="0"/>
              </a:rPr>
              <a:t>Silencio Administrativo Positivo_</a:t>
            </a:r>
            <a:r>
              <a:rPr lang="es-PE" sz="1600" b="1" i="1" dirty="0">
                <a:solidFill>
                  <a:srgbClr val="FF6702"/>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la empresa operadora no se pronuncia dentro del plazo establecido_</a:t>
            </a:r>
            <a:endParaRPr lang="es-PE" sz="1600" b="1" i="1" dirty="0">
              <a:solidFill>
                <a:srgbClr val="4D4D4D"/>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s-PE" sz="1600" b="1" i="1" dirty="0">
                <a:solidFill>
                  <a:srgbClr val="46AC46"/>
                </a:solidFill>
                <a:latin typeface="Calibri" panose="020F0502020204030204" pitchFamily="34" charset="0"/>
                <a:cs typeface="Calibri" panose="020F0502020204030204" pitchFamily="34" charset="0"/>
              </a:rPr>
              <a:t>Suspensión o corte del servicio durante el procedimiento de reclamo_</a:t>
            </a:r>
            <a:r>
              <a:rPr lang="es-PE" sz="1600" i="1" dirty="0">
                <a:solidFill>
                  <a:srgbClr val="0154A0"/>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salvo los siguientes casos:</a:t>
            </a:r>
          </a:p>
          <a:p>
            <a:pPr marL="742950" lvl="1" indent="-285750" algn="just">
              <a:buFont typeface="Arial" panose="020B0604020202020204" pitchFamily="34" charset="0"/>
              <a:buChar char="•"/>
            </a:pPr>
            <a:r>
              <a:rPr lang="es-PE" sz="1600" i="1" dirty="0">
                <a:solidFill>
                  <a:srgbClr val="4D4D4D"/>
                </a:solidFill>
                <a:latin typeface="Calibri" panose="020F0502020204030204" pitchFamily="34" charset="0"/>
                <a:cs typeface="Calibri" panose="020F0502020204030204" pitchFamily="34" charset="0"/>
              </a:rPr>
              <a:t>Se proceda como consecuencia de hechos ajenos a la materia del reclamo.</a:t>
            </a:r>
          </a:p>
          <a:p>
            <a:pPr marL="742950" lvl="1" indent="-285750" algn="just">
              <a:buFont typeface="Arial" panose="020B0604020202020204" pitchFamily="34" charset="0"/>
              <a:buChar char="•"/>
            </a:pPr>
            <a:r>
              <a:rPr lang="es-PE" sz="1600" i="1" dirty="0">
                <a:solidFill>
                  <a:srgbClr val="4D4D4D"/>
                </a:solidFill>
                <a:latin typeface="Calibri" panose="020F0502020204030204" pitchFamily="34" charset="0"/>
                <a:cs typeface="Calibri" panose="020F0502020204030204" pitchFamily="34" charset="0"/>
              </a:rPr>
              <a:t>El usuario / abonado no hubiese cumplido con el pago de la parte no reclamada.</a:t>
            </a:r>
          </a:p>
          <a:p>
            <a:pPr marL="742950" lvl="1" indent="-285750" algn="just">
              <a:buFont typeface="Arial" panose="020B0604020202020204" pitchFamily="34" charset="0"/>
              <a:buChar char="•"/>
            </a:pPr>
            <a:r>
              <a:rPr lang="es-PE" sz="1600" i="1" dirty="0">
                <a:solidFill>
                  <a:srgbClr val="4D4D4D"/>
                </a:solidFill>
                <a:latin typeface="Calibri" panose="020F0502020204030204" pitchFamily="34" charset="0"/>
                <a:cs typeface="Calibri" panose="020F0502020204030204" pitchFamily="34" charset="0"/>
              </a:rPr>
              <a:t>Se encuentre amparado en un procedimiento previo de OSIPTEL.</a:t>
            </a:r>
          </a:p>
          <a:p>
            <a:pPr marL="742950" lvl="1" indent="-285750" algn="just">
              <a:buFont typeface="Arial" panose="020B0604020202020204" pitchFamily="34" charset="0"/>
              <a:buChar char="•"/>
            </a:pPr>
            <a:r>
              <a:rPr lang="es-PE" sz="1600" i="1" dirty="0">
                <a:solidFill>
                  <a:srgbClr val="4D4D4D"/>
                </a:solidFill>
                <a:latin typeface="Calibri" panose="020F0502020204030204" pitchFamily="34" charset="0"/>
                <a:cs typeface="Calibri" panose="020F0502020204030204" pitchFamily="34" charset="0"/>
              </a:rPr>
              <a:t>El reclamo hubiese sido declarado improcedente.</a:t>
            </a:r>
          </a:p>
          <a:p>
            <a:pPr marL="742950" lvl="1" indent="-285750" algn="just">
              <a:buFont typeface="Arial" panose="020B0604020202020204" pitchFamily="34" charset="0"/>
              <a:buChar char="•"/>
            </a:pPr>
            <a:r>
              <a:rPr lang="es-PE" sz="1600" i="1" dirty="0">
                <a:solidFill>
                  <a:srgbClr val="4D4D4D"/>
                </a:solidFill>
                <a:latin typeface="Calibri" panose="020F0502020204030204" pitchFamily="34" charset="0"/>
                <a:cs typeface="Calibri" panose="020F0502020204030204" pitchFamily="34" charset="0"/>
              </a:rPr>
              <a:t>El reclamo ha sido presentado como motivo de corte del servicio y/o bloqueo del terminal móvil por uso prohibido/uso indebido.</a:t>
            </a:r>
          </a:p>
          <a:p>
            <a:pPr marL="285750" indent="-285750" algn="just">
              <a:buFont typeface="Wingdings" panose="05000000000000000000" pitchFamily="2" charset="2"/>
              <a:buChar char="Ø"/>
            </a:pPr>
            <a:r>
              <a:rPr lang="es-PE" sz="1600" b="1" i="1" dirty="0">
                <a:solidFill>
                  <a:srgbClr val="46AC46"/>
                </a:solidFill>
                <a:latin typeface="Calibri" panose="020F0502020204030204" pitchFamily="34" charset="0"/>
                <a:cs typeface="Calibri" panose="020F0502020204030204" pitchFamily="34" charset="0"/>
              </a:rPr>
              <a:t>Por el requerimiento de pago del monto reclamado_</a:t>
            </a:r>
            <a:r>
              <a:rPr lang="es-PE" sz="1600" i="1" dirty="0">
                <a:solidFill>
                  <a:srgbClr val="0154A0"/>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o por la negativa a recibir el pago a cuenta del monto que no es materia de reclamo.</a:t>
            </a:r>
          </a:p>
          <a:p>
            <a:pPr marL="285750" indent="-285750" algn="just">
              <a:buFont typeface="Wingdings" panose="05000000000000000000" pitchFamily="2" charset="2"/>
              <a:buChar char="Ø"/>
            </a:pPr>
            <a:r>
              <a:rPr lang="es-PE" sz="1600" b="1" i="1" dirty="0">
                <a:solidFill>
                  <a:srgbClr val="46AC46"/>
                </a:solidFill>
                <a:latin typeface="Calibri" panose="020F0502020204030204" pitchFamily="34" charset="0"/>
                <a:cs typeface="Calibri" panose="020F0502020204030204" pitchFamily="34" charset="0"/>
              </a:rPr>
              <a:t>Por la negativa a recibir el reclamo, apelación o queja_</a:t>
            </a:r>
            <a:r>
              <a:rPr lang="es-PE" sz="1600" i="1" dirty="0">
                <a:solidFill>
                  <a:srgbClr val="46AC46"/>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o negarse a otorgar el número de reclamo, apelación o queja.</a:t>
            </a:r>
          </a:p>
          <a:p>
            <a:pPr marL="285750" indent="-285750" algn="just">
              <a:buFont typeface="Wingdings" panose="05000000000000000000" pitchFamily="2" charset="2"/>
              <a:buChar char="Ø"/>
            </a:pPr>
            <a:r>
              <a:rPr lang="es-PE" sz="1600" b="1" i="1" dirty="0">
                <a:solidFill>
                  <a:srgbClr val="46AC46"/>
                </a:solidFill>
                <a:latin typeface="Calibri" panose="020F0502020204030204" pitchFamily="34" charset="0"/>
                <a:cs typeface="Calibri" panose="020F0502020204030204" pitchFamily="34" charset="0"/>
              </a:rPr>
              <a:t>Otras materias que apruebe el_</a:t>
            </a:r>
            <a:r>
              <a:rPr lang="es-PE" sz="1600" i="1" dirty="0">
                <a:solidFill>
                  <a:srgbClr val="46AC46"/>
                </a:solidFill>
                <a:latin typeface="Calibri" panose="020F0502020204030204" pitchFamily="34" charset="0"/>
                <a:cs typeface="Calibri" panose="020F0502020204030204" pitchFamily="34" charset="0"/>
              </a:rPr>
              <a:t> </a:t>
            </a:r>
            <a:r>
              <a:rPr lang="es-PE" sz="1600" i="1" dirty="0">
                <a:solidFill>
                  <a:srgbClr val="4D4D4D"/>
                </a:solidFill>
                <a:latin typeface="Calibri" panose="020F0502020204030204" pitchFamily="34" charset="0"/>
                <a:cs typeface="Calibri" panose="020F0502020204030204" pitchFamily="34" charset="0"/>
              </a:rPr>
              <a:t>Consejo Directivo del OSIPTEL.</a:t>
            </a:r>
            <a:endParaRPr lang="es-PE" sz="1600" b="0" i="1" dirty="0">
              <a:solidFill>
                <a:srgbClr val="4D4D4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016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Instancias de 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5</a:t>
            </a:fld>
            <a:endParaRPr lang="es-PE" dirty="0"/>
          </a:p>
        </p:txBody>
      </p:sp>
      <p:pic>
        <p:nvPicPr>
          <p:cNvPr id="5" name="Imagen 4"/>
          <p:cNvPicPr>
            <a:picLocks noChangeAspect="1"/>
          </p:cNvPicPr>
          <p:nvPr/>
        </p:nvPicPr>
        <p:blipFill rotWithShape="1">
          <a:blip r:embed="rId2">
            <a:clrChange>
              <a:clrFrom>
                <a:srgbClr val="FEFEFE"/>
              </a:clrFrom>
              <a:clrTo>
                <a:srgbClr val="FEFEFE">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9755" t="5001" r="14856" b="10867"/>
          <a:stretch/>
        </p:blipFill>
        <p:spPr>
          <a:xfrm>
            <a:off x="4650685" y="2222504"/>
            <a:ext cx="3129166" cy="4026125"/>
          </a:xfrm>
          <a:prstGeom prst="rect">
            <a:avLst/>
          </a:prstGeom>
        </p:spPr>
      </p:pic>
      <p:grpSp>
        <p:nvGrpSpPr>
          <p:cNvPr id="12" name="Grupo 11"/>
          <p:cNvGrpSpPr/>
          <p:nvPr/>
        </p:nvGrpSpPr>
        <p:grpSpPr>
          <a:xfrm>
            <a:off x="1282880" y="1651852"/>
            <a:ext cx="3367805" cy="716937"/>
            <a:chOff x="1256375" y="1920246"/>
            <a:chExt cx="2838168" cy="716937"/>
          </a:xfrm>
        </p:grpSpPr>
        <p:sp>
          <p:nvSpPr>
            <p:cNvPr id="6" name="Bocadillo: rectángulo con esquinas redondeadas 5"/>
            <p:cNvSpPr/>
            <p:nvPr/>
          </p:nvSpPr>
          <p:spPr>
            <a:xfrm>
              <a:off x="1256375" y="1920246"/>
              <a:ext cx="2838168" cy="716937"/>
            </a:xfrm>
            <a:prstGeom prst="wedgeRoundRectCallout">
              <a:avLst>
                <a:gd name="adj1" fmla="val 69294"/>
                <a:gd name="adj2" fmla="val 5010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PE" dirty="0">
                <a:solidFill>
                  <a:srgbClr val="FF6702"/>
                </a:solidFill>
              </a:endParaRPr>
            </a:p>
          </p:txBody>
        </p:sp>
        <p:sp>
          <p:nvSpPr>
            <p:cNvPr id="8" name="CuadroTexto 7"/>
            <p:cNvSpPr txBox="1"/>
            <p:nvPr/>
          </p:nvSpPr>
          <p:spPr>
            <a:xfrm>
              <a:off x="1594598" y="2046787"/>
              <a:ext cx="2161722" cy="461665"/>
            </a:xfrm>
            <a:prstGeom prst="rect">
              <a:avLst/>
            </a:prstGeom>
            <a:noFill/>
          </p:spPr>
          <p:txBody>
            <a:bodyPr wrap="square" rtlCol="0">
              <a:spAutoFit/>
            </a:bodyPr>
            <a:lstStyle/>
            <a:p>
              <a:pPr algn="ctr"/>
              <a:r>
                <a:rPr lang="es-PE" sz="2400" dirty="0">
                  <a:solidFill>
                    <a:srgbClr val="FF6702"/>
                  </a:solidFill>
                  <a:latin typeface="Calibri" panose="020F0502020204030204" pitchFamily="34" charset="0"/>
                  <a:cs typeface="Calibri" panose="020F0502020204030204" pitchFamily="34" charset="0"/>
                </a:rPr>
                <a:t>Primera instancia</a:t>
              </a:r>
            </a:p>
          </p:txBody>
        </p:sp>
      </p:grpSp>
      <p:grpSp>
        <p:nvGrpSpPr>
          <p:cNvPr id="15" name="Grupo 14"/>
          <p:cNvGrpSpPr/>
          <p:nvPr/>
        </p:nvGrpSpPr>
        <p:grpSpPr>
          <a:xfrm>
            <a:off x="7736792" y="1742718"/>
            <a:ext cx="3367805" cy="721498"/>
            <a:chOff x="8147304" y="1952087"/>
            <a:chExt cx="3367805" cy="721498"/>
          </a:xfrm>
        </p:grpSpPr>
        <p:sp>
          <p:nvSpPr>
            <p:cNvPr id="7" name="Bocadillo: rectángulo con esquinas redondeadas 6"/>
            <p:cNvSpPr/>
            <p:nvPr/>
          </p:nvSpPr>
          <p:spPr>
            <a:xfrm flipH="1">
              <a:off x="8147304" y="1952087"/>
              <a:ext cx="3367805" cy="721498"/>
            </a:xfrm>
            <a:prstGeom prst="wedgeRoundRectCallout">
              <a:avLst>
                <a:gd name="adj1" fmla="val 69954"/>
                <a:gd name="adj2" fmla="val 38301"/>
                <a:gd name="adj3" fmla="val 16667"/>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s-PE">
                <a:solidFill>
                  <a:srgbClr val="FF6702"/>
                </a:solidFill>
              </a:endParaRPr>
            </a:p>
          </p:txBody>
        </p:sp>
        <p:sp>
          <p:nvSpPr>
            <p:cNvPr id="9" name="CuadroTexto 8"/>
            <p:cNvSpPr txBox="1"/>
            <p:nvPr/>
          </p:nvSpPr>
          <p:spPr>
            <a:xfrm>
              <a:off x="8845228" y="2083189"/>
              <a:ext cx="2431242" cy="461665"/>
            </a:xfrm>
            <a:prstGeom prst="rect">
              <a:avLst/>
            </a:prstGeom>
            <a:noFill/>
          </p:spPr>
          <p:txBody>
            <a:bodyPr wrap="none" rtlCol="0">
              <a:spAutoFit/>
            </a:bodyPr>
            <a:lstStyle/>
            <a:p>
              <a:pPr algn="r"/>
              <a:r>
                <a:rPr lang="es-PE" sz="2400" dirty="0">
                  <a:solidFill>
                    <a:srgbClr val="FF6702"/>
                  </a:solidFill>
                  <a:latin typeface="Calibri" panose="020F0502020204030204" pitchFamily="34" charset="0"/>
                  <a:cs typeface="Calibri" panose="020F0502020204030204" pitchFamily="34" charset="0"/>
                </a:rPr>
                <a:t>Segunda instancia</a:t>
              </a:r>
            </a:p>
          </p:txBody>
        </p:sp>
      </p:grpSp>
      <p:sp>
        <p:nvSpPr>
          <p:cNvPr id="11" name="Rectángulo 10"/>
          <p:cNvSpPr/>
          <p:nvPr/>
        </p:nvSpPr>
        <p:spPr>
          <a:xfrm>
            <a:off x="1227561" y="2754537"/>
            <a:ext cx="3409465" cy="1477328"/>
          </a:xfrm>
          <a:prstGeom prst="rect">
            <a:avLst/>
          </a:prstGeom>
        </p:spPr>
        <p:txBody>
          <a:bodyPr wrap="square">
            <a:spAutoFit/>
          </a:bodyPr>
          <a:lstStyle/>
          <a:p>
            <a:pPr algn="ctr"/>
            <a:r>
              <a:rPr lang="es-MX" dirty="0">
                <a:solidFill>
                  <a:srgbClr val="4D4D4D"/>
                </a:solidFill>
                <a:latin typeface="Calibri" panose="020F0502020204030204" pitchFamily="34" charset="0"/>
                <a:cs typeface="Calibri" panose="020F0502020204030204" pitchFamily="34" charset="0"/>
              </a:rPr>
              <a:t>Son analizados, evaluados y resueltos por el área </a:t>
            </a:r>
            <a:r>
              <a:rPr lang="es-MX" dirty="0">
                <a:solidFill>
                  <a:srgbClr val="FF6702"/>
                </a:solidFill>
                <a:latin typeface="Calibri" panose="020F0502020204030204" pitchFamily="34" charset="0"/>
                <a:cs typeface="Calibri" panose="020F0502020204030204" pitchFamily="34" charset="0"/>
              </a:rPr>
              <a:t>Gestión Reclamos. </a:t>
            </a:r>
          </a:p>
          <a:p>
            <a:endParaRPr lang="es-MX" dirty="0">
              <a:solidFill>
                <a:srgbClr val="4D4D4D"/>
              </a:solidFill>
              <a:latin typeface="Calibri" panose="020F0502020204030204" pitchFamily="34" charset="0"/>
              <a:cs typeface="Calibri" panose="020F0502020204030204" pitchFamily="34" charset="0"/>
            </a:endParaRPr>
          </a:p>
          <a:p>
            <a:pPr algn="ctr"/>
            <a:r>
              <a:rPr lang="es-MX" b="1" u="sng" dirty="0">
                <a:solidFill>
                  <a:srgbClr val="4D4D4D"/>
                </a:solidFill>
                <a:latin typeface="Calibri" panose="020F0502020204030204" pitchFamily="34" charset="0"/>
                <a:cs typeface="Calibri" panose="020F0502020204030204" pitchFamily="34" charset="0"/>
              </a:rPr>
              <a:t>RECLAMOS</a:t>
            </a:r>
            <a:endParaRPr lang="es-PE" b="1" u="sng" dirty="0">
              <a:solidFill>
                <a:srgbClr val="4D4D4D"/>
              </a:solidFill>
              <a:latin typeface="Calibri" panose="020F0502020204030204" pitchFamily="34" charset="0"/>
              <a:cs typeface="Calibri" panose="020F0502020204030204" pitchFamily="34" charset="0"/>
            </a:endParaRPr>
          </a:p>
        </p:txBody>
      </p:sp>
      <p:sp>
        <p:nvSpPr>
          <p:cNvPr id="14" name="Rectángulo 13"/>
          <p:cNvSpPr/>
          <p:nvPr/>
        </p:nvSpPr>
        <p:spPr>
          <a:xfrm>
            <a:off x="8004831" y="2831382"/>
            <a:ext cx="3099766" cy="1477328"/>
          </a:xfrm>
          <a:prstGeom prst="rect">
            <a:avLst/>
          </a:prstGeom>
        </p:spPr>
        <p:txBody>
          <a:bodyPr wrap="square">
            <a:spAutoFit/>
          </a:bodyPr>
          <a:lstStyle/>
          <a:p>
            <a:pPr algn="ctr"/>
            <a:r>
              <a:rPr lang="es-MX" dirty="0">
                <a:solidFill>
                  <a:srgbClr val="4D4D4D"/>
                </a:solidFill>
                <a:latin typeface="Calibri" panose="020F0502020204030204" pitchFamily="34" charset="0"/>
                <a:cs typeface="Calibri" panose="020F0502020204030204" pitchFamily="34" charset="0"/>
              </a:rPr>
              <a:t>Cliente desea que su Reclamo sea analizados y resueltos por el </a:t>
            </a:r>
            <a:r>
              <a:rPr lang="es-MX" b="1" dirty="0">
                <a:solidFill>
                  <a:srgbClr val="FF6702"/>
                </a:solidFill>
                <a:latin typeface="Calibri" panose="020F0502020204030204" pitchFamily="34" charset="0"/>
                <a:cs typeface="Calibri" panose="020F0502020204030204" pitchFamily="34" charset="0"/>
              </a:rPr>
              <a:t>TRASU. </a:t>
            </a:r>
          </a:p>
          <a:p>
            <a:pPr algn="r"/>
            <a:endParaRPr lang="es-MX" dirty="0">
              <a:solidFill>
                <a:srgbClr val="4D4D4D"/>
              </a:solidFill>
              <a:latin typeface="Calibri" panose="020F0502020204030204" pitchFamily="34" charset="0"/>
              <a:cs typeface="Calibri" panose="020F0502020204030204" pitchFamily="34" charset="0"/>
            </a:endParaRPr>
          </a:p>
          <a:p>
            <a:pPr algn="ctr"/>
            <a:r>
              <a:rPr lang="es-MX" b="1" u="sng" dirty="0">
                <a:solidFill>
                  <a:srgbClr val="4D4D4D"/>
                </a:solidFill>
                <a:latin typeface="Calibri" panose="020F0502020204030204" pitchFamily="34" charset="0"/>
                <a:cs typeface="Calibri" panose="020F0502020204030204" pitchFamily="34" charset="0"/>
              </a:rPr>
              <a:t>APELACIÓN Y QUEJA</a:t>
            </a:r>
            <a:endParaRPr lang="es-PE" b="1" u="sng" dirty="0">
              <a:solidFill>
                <a:srgbClr val="4D4D4D"/>
              </a:solidFill>
              <a:latin typeface="Calibri" panose="020F0502020204030204" pitchFamily="34" charset="0"/>
              <a:cs typeface="Calibri" panose="020F0502020204030204" pitchFamily="34" charset="0"/>
            </a:endParaRPr>
          </a:p>
        </p:txBody>
      </p:sp>
      <p:pic>
        <p:nvPicPr>
          <p:cNvPr id="16" name="Imagen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4220" y="5280358"/>
            <a:ext cx="2295789" cy="560173"/>
          </a:xfrm>
          <a:prstGeom prst="rect">
            <a:avLst/>
          </a:prstGeom>
        </p:spPr>
      </p:pic>
      <p:grpSp>
        <p:nvGrpSpPr>
          <p:cNvPr id="19" name="Grupo 18"/>
          <p:cNvGrpSpPr/>
          <p:nvPr/>
        </p:nvGrpSpPr>
        <p:grpSpPr>
          <a:xfrm>
            <a:off x="8613225" y="5159547"/>
            <a:ext cx="2252733" cy="828297"/>
            <a:chOff x="8696737" y="5138555"/>
            <a:chExt cx="2252733" cy="828297"/>
          </a:xfrm>
        </p:grpSpPr>
        <p:sp>
          <p:nvSpPr>
            <p:cNvPr id="17" name="Rectángulo 16"/>
            <p:cNvSpPr/>
            <p:nvPr/>
          </p:nvSpPr>
          <p:spPr>
            <a:xfrm>
              <a:off x="8696737" y="5138555"/>
              <a:ext cx="2252733" cy="707886"/>
            </a:xfrm>
            <a:prstGeom prst="rect">
              <a:avLst/>
            </a:prstGeom>
          </p:spPr>
          <p:txBody>
            <a:bodyPr wrap="none">
              <a:spAutoFit/>
            </a:bodyPr>
            <a:lstStyle/>
            <a:p>
              <a:r>
                <a:rPr lang="es-MX" sz="4000" b="1" dirty="0">
                  <a:solidFill>
                    <a:srgbClr val="00C2EC"/>
                  </a:solidFill>
                  <a:cs typeface="Calibri" panose="020F0502020204030204" pitchFamily="34" charset="0"/>
                </a:rPr>
                <a:t>T.R.A.S.U.</a:t>
              </a:r>
              <a:endParaRPr lang="es-PE" sz="4000" b="1" dirty="0">
                <a:solidFill>
                  <a:srgbClr val="00C2EC"/>
                </a:solidFill>
              </a:endParaRPr>
            </a:p>
          </p:txBody>
        </p:sp>
        <p:pic>
          <p:nvPicPr>
            <p:cNvPr id="7170" name="Picture 2" descr="https://www.osiptel.gob.pe/repositorioaps/data/1/1/1/zon/zona-logo/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4798" y="5695783"/>
              <a:ext cx="1025741" cy="27106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Imagen 17"/>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370611" y="4677089"/>
            <a:ext cx="1143540" cy="435043"/>
          </a:xfrm>
          <a:prstGeom prst="rect">
            <a:avLst/>
          </a:prstGeom>
        </p:spPr>
      </p:pic>
      <p:pic>
        <p:nvPicPr>
          <p:cNvPr id="21" name="Imagen 20"/>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09379" y="4677089"/>
            <a:ext cx="1143540" cy="435043"/>
          </a:xfrm>
          <a:prstGeom prst="rect">
            <a:avLst/>
          </a:prstGeom>
        </p:spPr>
      </p:pic>
      <p:sp>
        <p:nvSpPr>
          <p:cNvPr id="22" name="Rectángulo 21"/>
          <p:cNvSpPr/>
          <p:nvPr/>
        </p:nvSpPr>
        <p:spPr>
          <a:xfrm>
            <a:off x="8606387" y="439698"/>
            <a:ext cx="3215538" cy="523220"/>
          </a:xfrm>
          <a:prstGeom prst="rect">
            <a:avLst/>
          </a:prstGeom>
        </p:spPr>
        <p:txBody>
          <a:bodyPr wrap="square">
            <a:spAutoFit/>
          </a:bodyPr>
          <a:lstStyle/>
          <a:p>
            <a:pPr>
              <a:buFont typeface="Arial" pitchFamily="34" charset="0"/>
              <a:buNone/>
            </a:pPr>
            <a:r>
              <a:rPr lang="es-PE" altLang="es-PE" sz="1400" b="1" i="1" dirty="0">
                <a:solidFill>
                  <a:srgbClr val="FF6702"/>
                </a:solidFill>
                <a:latin typeface="Calibri" panose="020F0502020204030204" pitchFamily="34" charset="0"/>
                <a:cs typeface="Calibri" panose="020F0502020204030204" pitchFamily="34" charset="0"/>
              </a:rPr>
              <a:t>TRASU_</a:t>
            </a:r>
            <a:r>
              <a:rPr lang="es-PE" altLang="es-PE" sz="1400" i="1" dirty="0">
                <a:solidFill>
                  <a:srgbClr val="006699"/>
                </a:solidFill>
                <a:latin typeface="Calibri" panose="020F0502020204030204" pitchFamily="34" charset="0"/>
                <a:cs typeface="Calibri" panose="020F0502020204030204" pitchFamily="34" charset="0"/>
              </a:rPr>
              <a:t> </a:t>
            </a:r>
            <a:r>
              <a:rPr lang="es-PE" altLang="es-PE" sz="1400" i="1" dirty="0">
                <a:solidFill>
                  <a:srgbClr val="4D4D4D"/>
                </a:solidFill>
                <a:latin typeface="Calibri" panose="020F0502020204030204" pitchFamily="34" charset="0"/>
                <a:cs typeface="Calibri" panose="020F0502020204030204" pitchFamily="34" charset="0"/>
              </a:rPr>
              <a:t>Tribunal Administrativo de Solución de Reclamos de Usuarios.</a:t>
            </a:r>
            <a:endParaRPr lang="en-US" altLang="es-PE" sz="1400" i="1" dirty="0">
              <a:solidFill>
                <a:srgbClr val="4D4D4D"/>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7578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Recurso de queja_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50</a:t>
            </a:fld>
            <a:endParaRPr lang="es-PE" dirty="0"/>
          </a:p>
        </p:txBody>
      </p:sp>
      <p:grpSp>
        <p:nvGrpSpPr>
          <p:cNvPr id="5" name="Grupo 4"/>
          <p:cNvGrpSpPr/>
          <p:nvPr/>
        </p:nvGrpSpPr>
        <p:grpSpPr>
          <a:xfrm>
            <a:off x="3140607" y="1998404"/>
            <a:ext cx="8128000" cy="4122057"/>
            <a:chOff x="2032000" y="2971619"/>
            <a:chExt cx="8128000" cy="914760"/>
          </a:xfrm>
        </p:grpSpPr>
        <p:sp>
          <p:nvSpPr>
            <p:cNvPr id="6" name="Rectángulo 5"/>
            <p:cNvSpPr/>
            <p:nvPr/>
          </p:nvSpPr>
          <p:spPr>
            <a:xfrm>
              <a:off x="2032000" y="3074939"/>
              <a:ext cx="8128000" cy="176400"/>
            </a:xfrm>
            <a:prstGeom prst="rect">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Forma libre 9"/>
            <p:cNvSpPr/>
            <p:nvPr/>
          </p:nvSpPr>
          <p:spPr>
            <a:xfrm>
              <a:off x="2438400" y="2971619"/>
              <a:ext cx="5689600" cy="206640"/>
            </a:xfrm>
            <a:custGeom>
              <a:avLst/>
              <a:gdLst>
                <a:gd name="connsiteX0" fmla="*/ 0 w 5689600"/>
                <a:gd name="connsiteY0" fmla="*/ 34441 h 206640"/>
                <a:gd name="connsiteX1" fmla="*/ 34441 w 5689600"/>
                <a:gd name="connsiteY1" fmla="*/ 0 h 206640"/>
                <a:gd name="connsiteX2" fmla="*/ 5655159 w 5689600"/>
                <a:gd name="connsiteY2" fmla="*/ 0 h 206640"/>
                <a:gd name="connsiteX3" fmla="*/ 5689600 w 5689600"/>
                <a:gd name="connsiteY3" fmla="*/ 34441 h 206640"/>
                <a:gd name="connsiteX4" fmla="*/ 5689600 w 5689600"/>
                <a:gd name="connsiteY4" fmla="*/ 172199 h 206640"/>
                <a:gd name="connsiteX5" fmla="*/ 5655159 w 5689600"/>
                <a:gd name="connsiteY5" fmla="*/ 206640 h 206640"/>
                <a:gd name="connsiteX6" fmla="*/ 34441 w 5689600"/>
                <a:gd name="connsiteY6" fmla="*/ 206640 h 206640"/>
                <a:gd name="connsiteX7" fmla="*/ 0 w 5689600"/>
                <a:gd name="connsiteY7" fmla="*/ 172199 h 206640"/>
                <a:gd name="connsiteX8" fmla="*/ 0 w 5689600"/>
                <a:gd name="connsiteY8" fmla="*/ 34441 h 20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206640">
                  <a:moveTo>
                    <a:pt x="0" y="34441"/>
                  </a:moveTo>
                  <a:cubicBezTo>
                    <a:pt x="0" y="15420"/>
                    <a:pt x="15420" y="0"/>
                    <a:pt x="34441" y="0"/>
                  </a:cubicBezTo>
                  <a:lnTo>
                    <a:pt x="5655159" y="0"/>
                  </a:lnTo>
                  <a:cubicBezTo>
                    <a:pt x="5674180" y="0"/>
                    <a:pt x="5689600" y="15420"/>
                    <a:pt x="5689600" y="34441"/>
                  </a:cubicBezTo>
                  <a:lnTo>
                    <a:pt x="5689600" y="172199"/>
                  </a:lnTo>
                  <a:cubicBezTo>
                    <a:pt x="5689600" y="191220"/>
                    <a:pt x="5674180" y="206640"/>
                    <a:pt x="5655159" y="206640"/>
                  </a:cubicBezTo>
                  <a:lnTo>
                    <a:pt x="34441" y="206640"/>
                  </a:lnTo>
                  <a:cubicBezTo>
                    <a:pt x="15420" y="206640"/>
                    <a:pt x="0" y="191220"/>
                    <a:pt x="0" y="172199"/>
                  </a:cubicBezTo>
                  <a:lnTo>
                    <a:pt x="0" y="34441"/>
                  </a:lnTo>
                  <a:close/>
                </a:path>
              </a:pathLst>
            </a:custGeom>
            <a:solidFill>
              <a:srgbClr val="FF6702"/>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40" tIns="10087" rIns="225140" bIns="10087" numCol="1" spcCol="1270" anchor="ctr" anchorCtr="0">
              <a:noAutofit/>
            </a:bodyPr>
            <a:lstStyle/>
            <a:p>
              <a:pPr lvl="0" algn="l" defTabSz="311150">
                <a:lnSpc>
                  <a:spcPct val="90000"/>
                </a:lnSpc>
                <a:spcBef>
                  <a:spcPct val="0"/>
                </a:spcBef>
                <a:spcAft>
                  <a:spcPct val="35000"/>
                </a:spcAft>
              </a:pPr>
              <a:r>
                <a:rPr lang="es-PE" sz="1600" i="1" kern="1200" dirty="0">
                  <a:latin typeface="Calibri" panose="020F0502020204030204" pitchFamily="34" charset="0"/>
                  <a:cs typeface="Calibri" panose="020F0502020204030204" pitchFamily="34" charset="0"/>
                </a:rPr>
                <a:t>Si la empresa operadora no se pronuncia sobre el reclamo dentro del plazo establecido.</a:t>
              </a:r>
            </a:p>
          </p:txBody>
        </p:sp>
        <p:sp>
          <p:nvSpPr>
            <p:cNvPr id="8" name="Rectángulo 7"/>
            <p:cNvSpPr/>
            <p:nvPr/>
          </p:nvSpPr>
          <p:spPr>
            <a:xfrm>
              <a:off x="2032000" y="3392459"/>
              <a:ext cx="8128000" cy="176400"/>
            </a:xfrm>
            <a:prstGeom prst="rect">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Forma libre 11"/>
            <p:cNvSpPr/>
            <p:nvPr/>
          </p:nvSpPr>
          <p:spPr>
            <a:xfrm>
              <a:off x="2438400" y="3289139"/>
              <a:ext cx="5689600" cy="206640"/>
            </a:xfrm>
            <a:custGeom>
              <a:avLst/>
              <a:gdLst>
                <a:gd name="connsiteX0" fmla="*/ 0 w 5689600"/>
                <a:gd name="connsiteY0" fmla="*/ 34441 h 206640"/>
                <a:gd name="connsiteX1" fmla="*/ 34441 w 5689600"/>
                <a:gd name="connsiteY1" fmla="*/ 0 h 206640"/>
                <a:gd name="connsiteX2" fmla="*/ 5655159 w 5689600"/>
                <a:gd name="connsiteY2" fmla="*/ 0 h 206640"/>
                <a:gd name="connsiteX3" fmla="*/ 5689600 w 5689600"/>
                <a:gd name="connsiteY3" fmla="*/ 34441 h 206640"/>
                <a:gd name="connsiteX4" fmla="*/ 5689600 w 5689600"/>
                <a:gd name="connsiteY4" fmla="*/ 172199 h 206640"/>
                <a:gd name="connsiteX5" fmla="*/ 5655159 w 5689600"/>
                <a:gd name="connsiteY5" fmla="*/ 206640 h 206640"/>
                <a:gd name="connsiteX6" fmla="*/ 34441 w 5689600"/>
                <a:gd name="connsiteY6" fmla="*/ 206640 h 206640"/>
                <a:gd name="connsiteX7" fmla="*/ 0 w 5689600"/>
                <a:gd name="connsiteY7" fmla="*/ 172199 h 206640"/>
                <a:gd name="connsiteX8" fmla="*/ 0 w 5689600"/>
                <a:gd name="connsiteY8" fmla="*/ 34441 h 20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206640">
                  <a:moveTo>
                    <a:pt x="0" y="34441"/>
                  </a:moveTo>
                  <a:cubicBezTo>
                    <a:pt x="0" y="15420"/>
                    <a:pt x="15420" y="0"/>
                    <a:pt x="34441" y="0"/>
                  </a:cubicBezTo>
                  <a:lnTo>
                    <a:pt x="5655159" y="0"/>
                  </a:lnTo>
                  <a:cubicBezTo>
                    <a:pt x="5674180" y="0"/>
                    <a:pt x="5689600" y="15420"/>
                    <a:pt x="5689600" y="34441"/>
                  </a:cubicBezTo>
                  <a:lnTo>
                    <a:pt x="5689600" y="172199"/>
                  </a:lnTo>
                  <a:cubicBezTo>
                    <a:pt x="5689600" y="191220"/>
                    <a:pt x="5674180" y="206640"/>
                    <a:pt x="5655159" y="206640"/>
                  </a:cubicBezTo>
                  <a:lnTo>
                    <a:pt x="34441" y="206640"/>
                  </a:lnTo>
                  <a:cubicBezTo>
                    <a:pt x="15420" y="206640"/>
                    <a:pt x="0" y="191220"/>
                    <a:pt x="0" y="172199"/>
                  </a:cubicBezTo>
                  <a:lnTo>
                    <a:pt x="0" y="34441"/>
                  </a:lnTo>
                  <a:close/>
                </a:path>
              </a:pathLst>
            </a:custGeom>
            <a:solidFill>
              <a:srgbClr val="FF9700"/>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40" tIns="10087" rIns="225140" bIns="10087" numCol="1" spcCol="1270" anchor="ctr" anchorCtr="0">
              <a:noAutofit/>
            </a:bodyPr>
            <a:lstStyle/>
            <a:p>
              <a:pPr lvl="0" algn="l" defTabSz="311150">
                <a:lnSpc>
                  <a:spcPct val="90000"/>
                </a:lnSpc>
                <a:spcBef>
                  <a:spcPct val="0"/>
                </a:spcBef>
                <a:spcAft>
                  <a:spcPct val="35000"/>
                </a:spcAft>
              </a:pPr>
              <a:r>
                <a:rPr lang="es-PE" sz="1600" i="1" kern="1200" dirty="0">
                  <a:solidFill>
                    <a:schemeClr val="bg1"/>
                  </a:solidFill>
                  <a:latin typeface="Calibri" panose="020F0502020204030204" pitchFamily="34" charset="0"/>
                  <a:cs typeface="Calibri" panose="020F0502020204030204" pitchFamily="34" charset="0"/>
                </a:rPr>
                <a:t>El usuario / abonado deberá considerar aceptado su reclamo.</a:t>
              </a:r>
            </a:p>
          </p:txBody>
        </p:sp>
        <p:sp>
          <p:nvSpPr>
            <p:cNvPr id="10" name="Rectángulo 9"/>
            <p:cNvSpPr/>
            <p:nvPr/>
          </p:nvSpPr>
          <p:spPr>
            <a:xfrm>
              <a:off x="2032000" y="3709979"/>
              <a:ext cx="8128000" cy="176400"/>
            </a:xfrm>
            <a:prstGeom prst="rect">
              <a:avLst/>
            </a:prstGeom>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Forma libre 13"/>
            <p:cNvSpPr/>
            <p:nvPr/>
          </p:nvSpPr>
          <p:spPr>
            <a:xfrm>
              <a:off x="2438400" y="3606659"/>
              <a:ext cx="5689600" cy="206640"/>
            </a:xfrm>
            <a:custGeom>
              <a:avLst/>
              <a:gdLst>
                <a:gd name="connsiteX0" fmla="*/ 0 w 5689600"/>
                <a:gd name="connsiteY0" fmla="*/ 34441 h 206640"/>
                <a:gd name="connsiteX1" fmla="*/ 34441 w 5689600"/>
                <a:gd name="connsiteY1" fmla="*/ 0 h 206640"/>
                <a:gd name="connsiteX2" fmla="*/ 5655159 w 5689600"/>
                <a:gd name="connsiteY2" fmla="*/ 0 h 206640"/>
                <a:gd name="connsiteX3" fmla="*/ 5689600 w 5689600"/>
                <a:gd name="connsiteY3" fmla="*/ 34441 h 206640"/>
                <a:gd name="connsiteX4" fmla="*/ 5689600 w 5689600"/>
                <a:gd name="connsiteY4" fmla="*/ 172199 h 206640"/>
                <a:gd name="connsiteX5" fmla="*/ 5655159 w 5689600"/>
                <a:gd name="connsiteY5" fmla="*/ 206640 h 206640"/>
                <a:gd name="connsiteX6" fmla="*/ 34441 w 5689600"/>
                <a:gd name="connsiteY6" fmla="*/ 206640 h 206640"/>
                <a:gd name="connsiteX7" fmla="*/ 0 w 5689600"/>
                <a:gd name="connsiteY7" fmla="*/ 172199 h 206640"/>
                <a:gd name="connsiteX8" fmla="*/ 0 w 5689600"/>
                <a:gd name="connsiteY8" fmla="*/ 34441 h 20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206640">
                  <a:moveTo>
                    <a:pt x="0" y="34441"/>
                  </a:moveTo>
                  <a:cubicBezTo>
                    <a:pt x="0" y="15420"/>
                    <a:pt x="15420" y="0"/>
                    <a:pt x="34441" y="0"/>
                  </a:cubicBezTo>
                  <a:lnTo>
                    <a:pt x="5655159" y="0"/>
                  </a:lnTo>
                  <a:cubicBezTo>
                    <a:pt x="5674180" y="0"/>
                    <a:pt x="5689600" y="15420"/>
                    <a:pt x="5689600" y="34441"/>
                  </a:cubicBezTo>
                  <a:lnTo>
                    <a:pt x="5689600" y="172199"/>
                  </a:lnTo>
                  <a:cubicBezTo>
                    <a:pt x="5689600" y="191220"/>
                    <a:pt x="5674180" y="206640"/>
                    <a:pt x="5655159" y="206640"/>
                  </a:cubicBezTo>
                  <a:lnTo>
                    <a:pt x="34441" y="206640"/>
                  </a:lnTo>
                  <a:cubicBezTo>
                    <a:pt x="15420" y="206640"/>
                    <a:pt x="0" y="191220"/>
                    <a:pt x="0" y="172199"/>
                  </a:cubicBezTo>
                  <a:lnTo>
                    <a:pt x="0" y="34441"/>
                  </a:lnTo>
                  <a:close/>
                </a:path>
              </a:pathLst>
            </a:custGeom>
            <a:solidFill>
              <a:srgbClr val="FF9933"/>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140" tIns="10087" rIns="225140" bIns="10087" numCol="1" spcCol="1270" anchor="ctr" anchorCtr="0">
              <a:noAutofit/>
            </a:bodyPr>
            <a:lstStyle/>
            <a:p>
              <a:pPr lvl="0" algn="l" defTabSz="311150">
                <a:lnSpc>
                  <a:spcPct val="90000"/>
                </a:lnSpc>
                <a:spcBef>
                  <a:spcPct val="0"/>
                </a:spcBef>
                <a:spcAft>
                  <a:spcPct val="35000"/>
                </a:spcAft>
              </a:pPr>
              <a:r>
                <a:rPr lang="es-PE" sz="1600" i="1" kern="1200" dirty="0">
                  <a:latin typeface="Calibri" panose="020F0502020204030204" pitchFamily="34" charset="0"/>
                  <a:cs typeface="Calibri" panose="020F0502020204030204" pitchFamily="34" charset="0"/>
                </a:rPr>
                <a:t>Durante los </a:t>
              </a:r>
              <a:r>
                <a:rPr lang="es-PE" sz="1600" b="1" i="1" kern="1200" dirty="0">
                  <a:latin typeface="Calibri" panose="020F0502020204030204" pitchFamily="34" charset="0"/>
                  <a:cs typeface="Calibri" panose="020F0502020204030204" pitchFamily="34" charset="0"/>
                </a:rPr>
                <a:t>2 años</a:t>
              </a:r>
              <a:r>
                <a:rPr lang="es-PE" sz="1600" i="1" kern="1200" dirty="0">
                  <a:latin typeface="Calibri" panose="020F0502020204030204" pitchFamily="34" charset="0"/>
                  <a:cs typeface="Calibri" panose="020F0502020204030204" pitchFamily="34" charset="0"/>
                </a:rPr>
                <a:t> posteriores a la fecha en que se debió notificar la resolución, el cliente podrá interponer una queja al TRASU.</a:t>
              </a:r>
            </a:p>
          </p:txBody>
        </p:sp>
      </p:grpSp>
      <p:pic>
        <p:nvPicPr>
          <p:cNvPr id="12" name="Imagen 11"/>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47809"/>
          <a:stretch/>
        </p:blipFill>
        <p:spPr>
          <a:xfrm>
            <a:off x="250721" y="1738823"/>
            <a:ext cx="2303041" cy="4412736"/>
          </a:xfrm>
          <a:prstGeom prst="rect">
            <a:avLst/>
          </a:prstGeom>
        </p:spPr>
      </p:pic>
      <p:sp>
        <p:nvSpPr>
          <p:cNvPr id="15" name="CuadroTexto 14"/>
          <p:cNvSpPr txBox="1"/>
          <p:nvPr/>
        </p:nvSpPr>
        <p:spPr>
          <a:xfrm>
            <a:off x="3719691" y="1376875"/>
            <a:ext cx="5768921" cy="461665"/>
          </a:xfrm>
          <a:prstGeom prst="rect">
            <a:avLst/>
          </a:prstGeom>
          <a:noFill/>
        </p:spPr>
        <p:txBody>
          <a:bodyPr wrap="square" rtlCol="0">
            <a:spAutoFit/>
          </a:bodyPr>
          <a:lstStyle/>
          <a:p>
            <a:r>
              <a:rPr lang="es-PE" sz="2400" b="1" dirty="0">
                <a:solidFill>
                  <a:srgbClr val="46AC46"/>
                </a:solidFill>
                <a:latin typeface="Calibri" panose="020F0502020204030204" pitchFamily="34" charset="0"/>
                <a:cs typeface="Calibri" panose="020F0502020204030204" pitchFamily="34" charset="0"/>
              </a:rPr>
              <a:t>Consideraciones_</a:t>
            </a:r>
          </a:p>
        </p:txBody>
      </p:sp>
      <p:pic>
        <p:nvPicPr>
          <p:cNvPr id="16" name="Picture 6" descr="https://upload.wikimedia.org/wikipedia/commons/thumb/5/50/Yes_Check_Circle.svg/2000px-Yes_Check_Cir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607" y="1420520"/>
            <a:ext cx="374374" cy="37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39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7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Tipos de resolución_</a:t>
            </a:r>
          </a:p>
        </p:txBody>
      </p:sp>
      <p:sp>
        <p:nvSpPr>
          <p:cNvPr id="3" name="Marcador de número de diapositiva 2"/>
          <p:cNvSpPr>
            <a:spLocks noGrp="1"/>
          </p:cNvSpPr>
          <p:nvPr>
            <p:ph type="sldNum" sz="quarter" idx="12"/>
          </p:nvPr>
        </p:nvSpPr>
        <p:spPr/>
        <p:txBody>
          <a:bodyPr/>
          <a:lstStyle/>
          <a:p>
            <a:fld id="{6FB91799-A107-423A-86EB-F058D660FB79}" type="slidenum">
              <a:rPr lang="es-PE" smtClean="0"/>
              <a:pPr/>
              <a:t>51</a:t>
            </a:fld>
            <a:endParaRPr lang="es-PE" dirty="0"/>
          </a:p>
        </p:txBody>
      </p:sp>
      <p:grpSp>
        <p:nvGrpSpPr>
          <p:cNvPr id="5" name="Grupo 4"/>
          <p:cNvGrpSpPr/>
          <p:nvPr/>
        </p:nvGrpSpPr>
        <p:grpSpPr>
          <a:xfrm>
            <a:off x="1201057" y="1339568"/>
            <a:ext cx="9045128" cy="4747482"/>
            <a:chOff x="1758719" y="1346975"/>
            <a:chExt cx="9045128" cy="4747482"/>
          </a:xfrm>
        </p:grpSpPr>
        <p:sp>
          <p:nvSpPr>
            <p:cNvPr id="6" name="Rectangle 20"/>
            <p:cNvSpPr>
              <a:spLocks noChangeArrowheads="1"/>
            </p:cNvSpPr>
            <p:nvPr/>
          </p:nvSpPr>
          <p:spPr bwMode="auto">
            <a:xfrm>
              <a:off x="2575834" y="5478904"/>
              <a:ext cx="8228013" cy="615553"/>
            </a:xfrm>
            <a:prstGeom prst="rect">
              <a:avLst/>
            </a:prstGeom>
            <a:noFill/>
            <a:ln w="9525">
              <a:noFill/>
              <a:miter lim="800000"/>
              <a:headEnd/>
              <a:tailEnd/>
            </a:ln>
          </p:spPr>
          <p:txBody>
            <a:bodyPr wrap="square">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Desistimiento_ </a:t>
              </a:r>
              <a:r>
                <a:rPr lang="es-MX" sz="1600" i="1" dirty="0">
                  <a:solidFill>
                    <a:srgbClr val="4D4D4D"/>
                  </a:solidFill>
                  <a:latin typeface="Calibri" panose="020F0502020204030204" pitchFamily="34" charset="0"/>
                  <a:cs typeface="Calibri" panose="020F0502020204030204" pitchFamily="34" charset="0"/>
                </a:rPr>
                <a:t>En cualquier momento del proceso de evaluación del Reclamo, el cliente envía una comunicación escrita a Entel dejando sin efecto su reclamo dando por concluido el mismo.</a:t>
              </a:r>
              <a:endParaRPr lang="es-MX" i="1" dirty="0">
                <a:solidFill>
                  <a:srgbClr val="4D4D4D"/>
                </a:solidFill>
                <a:latin typeface="Calibri" panose="020F0502020204030204" pitchFamily="34" charset="0"/>
                <a:cs typeface="Calibri" panose="020F0502020204030204" pitchFamily="34" charset="0"/>
              </a:endParaRPr>
            </a:p>
          </p:txBody>
        </p:sp>
        <p:pic>
          <p:nvPicPr>
            <p:cNvPr id="7"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49" y="1357979"/>
              <a:ext cx="573771" cy="57377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2575834" y="1346975"/>
              <a:ext cx="6096000" cy="615553"/>
            </a:xfrm>
            <a:prstGeom prst="rect">
              <a:avLst/>
            </a:prstGeom>
          </p:spPr>
          <p:txBody>
            <a:bodyPr>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Fundado_</a:t>
              </a:r>
              <a:r>
                <a:rPr lang="es-MX" b="1" dirty="0">
                  <a:solidFill>
                    <a:srgbClr val="46AC46"/>
                  </a:solidFill>
                  <a:latin typeface="Calibri" panose="020F0502020204030204" pitchFamily="34" charset="0"/>
                  <a:cs typeface="Calibri" panose="020F0502020204030204" pitchFamily="34" charset="0"/>
                </a:rPr>
                <a:t> </a:t>
              </a:r>
              <a:r>
                <a:rPr lang="es-MX" sz="1600" i="1" dirty="0">
                  <a:solidFill>
                    <a:srgbClr val="4D4D4D"/>
                  </a:solidFill>
                  <a:latin typeface="Calibri" panose="020F0502020204030204" pitchFamily="34" charset="0"/>
                  <a:cs typeface="Calibri" panose="020F0502020204030204" pitchFamily="34" charset="0"/>
                </a:rPr>
                <a:t>Se evalúa el Reclamo y se encuentra argumentos válidos para darle la razón al cliente.</a:t>
              </a:r>
            </a:p>
          </p:txBody>
        </p:sp>
        <p:pic>
          <p:nvPicPr>
            <p:cNvPr id="9"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720" y="2171186"/>
              <a:ext cx="573771" cy="5737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2575834" y="2161976"/>
              <a:ext cx="6096000" cy="615553"/>
            </a:xfrm>
            <a:prstGeom prst="rect">
              <a:avLst/>
            </a:prstGeom>
          </p:spPr>
          <p:txBody>
            <a:bodyPr>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Infundado_ </a:t>
              </a:r>
              <a:r>
                <a:rPr lang="es-MX" sz="1600" i="1" dirty="0">
                  <a:solidFill>
                    <a:srgbClr val="4D4D4D"/>
                  </a:solidFill>
                  <a:latin typeface="Calibri" panose="020F0502020204030204" pitchFamily="34" charset="0"/>
                  <a:cs typeface="Calibri" panose="020F0502020204030204" pitchFamily="34" charset="0"/>
                </a:rPr>
                <a:t>Se evalúa el Reclamo y se determina que el cliente no tiene la razón.</a:t>
              </a:r>
              <a:endParaRPr lang="es-MX" i="1" dirty="0">
                <a:solidFill>
                  <a:srgbClr val="4D4D4D"/>
                </a:solidFill>
                <a:latin typeface="Calibri" panose="020F0502020204030204" pitchFamily="34" charset="0"/>
                <a:cs typeface="Calibri" panose="020F0502020204030204" pitchFamily="34" charset="0"/>
              </a:endParaRPr>
            </a:p>
          </p:txBody>
        </p:sp>
        <p:pic>
          <p:nvPicPr>
            <p:cNvPr id="11"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720" y="2984393"/>
              <a:ext cx="573771" cy="5737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p:cNvSpPr/>
            <p:nvPr/>
          </p:nvSpPr>
          <p:spPr>
            <a:xfrm>
              <a:off x="2575834" y="2968272"/>
              <a:ext cx="6096000" cy="615553"/>
            </a:xfrm>
            <a:prstGeom prst="rect">
              <a:avLst/>
            </a:prstGeom>
          </p:spPr>
          <p:txBody>
            <a:bodyPr>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Parcialmente fundado_ </a:t>
              </a:r>
              <a:r>
                <a:rPr lang="es-MX" sz="1600" i="1" dirty="0">
                  <a:solidFill>
                    <a:srgbClr val="4D4D4D"/>
                  </a:solidFill>
                  <a:latin typeface="Calibri" panose="020F0502020204030204" pitchFamily="34" charset="0"/>
                  <a:cs typeface="Calibri" panose="020F0502020204030204" pitchFamily="34" charset="0"/>
                </a:rPr>
                <a:t>Para los casos en los que el cliente reclama por varios conceptos y sólo uno de ellos es aceptado.  </a:t>
              </a:r>
            </a:p>
          </p:txBody>
        </p:sp>
        <p:pic>
          <p:nvPicPr>
            <p:cNvPr id="13"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48" y="3793892"/>
              <a:ext cx="573771" cy="5737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p:cNvSpPr/>
            <p:nvPr/>
          </p:nvSpPr>
          <p:spPr>
            <a:xfrm>
              <a:off x="2575834" y="3813665"/>
              <a:ext cx="7271658" cy="615553"/>
            </a:xfrm>
            <a:prstGeom prst="rect">
              <a:avLst/>
            </a:prstGeom>
          </p:spPr>
          <p:txBody>
            <a:bodyPr wrap="square">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Inadmisible_ </a:t>
              </a:r>
              <a:r>
                <a:rPr lang="es-MX" sz="1600" i="1" dirty="0">
                  <a:solidFill>
                    <a:srgbClr val="4D4D4D"/>
                  </a:solidFill>
                  <a:latin typeface="Calibri" panose="020F0502020204030204" pitchFamily="34" charset="0"/>
                  <a:cs typeface="Calibri" panose="020F0502020204030204" pitchFamily="34" charset="0"/>
                </a:rPr>
                <a:t>Se ingresó el Reclamo pero este no cumple con los requisitos formales (por ejemplo, no presenta el formulario de reclamo o apelación).</a:t>
              </a:r>
            </a:p>
          </p:txBody>
        </p:sp>
        <p:pic>
          <p:nvPicPr>
            <p:cNvPr id="15"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49" y="4644270"/>
              <a:ext cx="573771" cy="573771"/>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2581053" y="4664043"/>
              <a:ext cx="7082972" cy="615553"/>
            </a:xfrm>
            <a:prstGeom prst="rect">
              <a:avLst/>
            </a:prstGeom>
          </p:spPr>
          <p:txBody>
            <a:bodyPr wrap="square">
              <a:spAutoFit/>
            </a:bodyPr>
            <a:lstStyle/>
            <a:p>
              <a:pPr algn="just">
                <a:defRPr/>
              </a:pPr>
              <a:r>
                <a:rPr lang="es-MX" b="1" i="1" dirty="0">
                  <a:solidFill>
                    <a:srgbClr val="46AC46"/>
                  </a:solidFill>
                  <a:latin typeface="Calibri" panose="020F0502020204030204" pitchFamily="34" charset="0"/>
                  <a:cs typeface="Calibri" panose="020F0502020204030204" pitchFamily="34" charset="0"/>
                </a:rPr>
                <a:t>Improcedente: </a:t>
              </a:r>
              <a:r>
                <a:rPr lang="es-MX" sz="1600" i="1" dirty="0">
                  <a:solidFill>
                    <a:srgbClr val="4D4D4D"/>
                  </a:solidFill>
                  <a:latin typeface="Calibri" panose="020F0502020204030204" pitchFamily="34" charset="0"/>
                  <a:cs typeface="Calibri" panose="020F0502020204030204" pitchFamily="34" charset="0"/>
                </a:rPr>
                <a:t>Se evalúa el Reclamo y no se encuentra dentro de las materias reclamables o ha sido presentado de manera extemporánea.</a:t>
              </a:r>
            </a:p>
          </p:txBody>
        </p:sp>
        <p:pic>
          <p:nvPicPr>
            <p:cNvPr id="17" name="Picture 4" descr="http://a1041.phobos.apple.com/us/r1000/033/Purple/v4/dc/a7/a4/dca7a4ff-a504-c489-fcf2-6815eeb424c6/mzl.ynnhff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719" y="5459131"/>
              <a:ext cx="573771" cy="573771"/>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Imagen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8102" y="1176462"/>
            <a:ext cx="2424389" cy="2424389"/>
          </a:xfrm>
          <a:prstGeom prst="rect">
            <a:avLst/>
          </a:prstGeom>
        </p:spPr>
      </p:pic>
    </p:spTree>
    <p:extLst>
      <p:ext uri="{BB962C8B-B14F-4D97-AF65-F5344CB8AC3E}">
        <p14:creationId xmlns:p14="http://schemas.microsoft.com/office/powerpoint/2010/main" val="412763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935640" y="6492875"/>
            <a:ext cx="1059543" cy="365125"/>
          </a:xfrm>
        </p:spPr>
        <p:txBody>
          <a:bodyPr/>
          <a:lstStyle/>
          <a:p>
            <a:fld id="{6FB91799-A107-423A-86EB-F058D660FB79}" type="slidenum">
              <a:rPr lang="es-PE" smtClean="0"/>
              <a:pPr/>
              <a:t>52</a:t>
            </a:fld>
            <a:endParaRPr lang="es-PE" dirty="0"/>
          </a:p>
        </p:txBody>
      </p:sp>
      <p:sp>
        <p:nvSpPr>
          <p:cNvPr id="2" name="Marcador de pie de página 1"/>
          <p:cNvSpPr>
            <a:spLocks noGrp="1"/>
          </p:cNvSpPr>
          <p:nvPr>
            <p:ph type="ftr" sz="quarter" idx="4294967295"/>
          </p:nvPr>
        </p:nvSpPr>
        <p:spPr>
          <a:xfrm>
            <a:off x="0" y="6553200"/>
            <a:ext cx="4114800" cy="365125"/>
          </a:xfrm>
        </p:spPr>
        <p:txBody>
          <a:bodyPr/>
          <a:lstStyle/>
          <a:p>
            <a:r>
              <a:rPr lang="es-PE"/>
              <a:t>Entrenamiento Mercado Personas</a:t>
            </a:r>
            <a:endParaRPr lang="es-PE" dirty="0"/>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r="13438"/>
          <a:stretch/>
        </p:blipFill>
        <p:spPr>
          <a:xfrm>
            <a:off x="0" y="0"/>
            <a:ext cx="12192000" cy="6858000"/>
          </a:xfrm>
          <a:prstGeom prst="rect">
            <a:avLst/>
          </a:prstGeom>
        </p:spPr>
      </p:pic>
      <p:sp>
        <p:nvSpPr>
          <p:cNvPr id="6" name="Text Box 9"/>
          <p:cNvSpPr txBox="1">
            <a:spLocks noChangeArrowheads="1"/>
          </p:cNvSpPr>
          <p:nvPr/>
        </p:nvSpPr>
        <p:spPr bwMode="auto">
          <a:xfrm>
            <a:off x="353210" y="5353097"/>
            <a:ext cx="4114015" cy="1200329"/>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7200" b="1" i="1" dirty="0">
                <a:ln w="0"/>
                <a:solidFill>
                  <a:schemeClr val="bg1"/>
                </a:solidFill>
                <a:effectLst>
                  <a:outerShdw blurRad="38100" dist="38100" dir="2700000" algn="tl">
                    <a:srgbClr val="000000">
                      <a:alpha val="43137"/>
                    </a:srgbClr>
                  </a:outerShdw>
                </a:effectLst>
                <a:latin typeface="Calibri" panose="020F0502020204030204" pitchFamily="34" charset="0"/>
              </a:rPr>
              <a:t>Gracias_</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245" y="71157"/>
            <a:ext cx="2664542" cy="1085800"/>
          </a:xfrm>
          <a:prstGeom prst="rect">
            <a:avLst/>
          </a:prstGeom>
          <a:effectLst>
            <a:outerShdw blurRad="50800" dist="25400" dir="2700000" algn="tl" rotWithShape="0">
              <a:prstClr val="black">
                <a:alpha val="75000"/>
              </a:prstClr>
            </a:outerShdw>
          </a:effectLst>
        </p:spPr>
      </p:pic>
    </p:spTree>
    <p:extLst>
      <p:ext uri="{BB962C8B-B14F-4D97-AF65-F5344CB8AC3E}">
        <p14:creationId xmlns:p14="http://schemas.microsoft.com/office/powerpoint/2010/main" val="411024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Flujo de atención de un reclamo_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6</a:t>
            </a:fld>
            <a:endParaRPr lang="es-PE" dirty="0"/>
          </a:p>
        </p:txBody>
      </p:sp>
      <p:grpSp>
        <p:nvGrpSpPr>
          <p:cNvPr id="18" name="Grupo 17"/>
          <p:cNvGrpSpPr/>
          <p:nvPr/>
        </p:nvGrpSpPr>
        <p:grpSpPr>
          <a:xfrm>
            <a:off x="987841" y="1934815"/>
            <a:ext cx="8133680" cy="3479093"/>
            <a:chOff x="2835963" y="1948068"/>
            <a:chExt cx="8133680" cy="3479093"/>
          </a:xfrm>
        </p:grpSpPr>
        <p:sp>
          <p:nvSpPr>
            <p:cNvPr id="7" name="Rectángulo: esquinas redondeadas 6"/>
            <p:cNvSpPr/>
            <p:nvPr/>
          </p:nvSpPr>
          <p:spPr>
            <a:xfrm>
              <a:off x="2835964" y="1948069"/>
              <a:ext cx="2266121" cy="1325219"/>
            </a:xfrm>
            <a:prstGeom prst="roundRect">
              <a:avLst/>
            </a:prstGeom>
            <a:noFill/>
            <a:ln w="38100">
              <a:solidFill>
                <a:srgbClr val="00C2E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verifica que el ámbito del reclamo sea de OSIPTEL.</a:t>
              </a:r>
            </a:p>
          </p:txBody>
        </p:sp>
        <p:sp>
          <p:nvSpPr>
            <p:cNvPr id="8" name="Rectángulo: esquinas redondeadas 7"/>
            <p:cNvSpPr/>
            <p:nvPr/>
          </p:nvSpPr>
          <p:spPr>
            <a:xfrm>
              <a:off x="5769743" y="1948069"/>
              <a:ext cx="2266121" cy="1325219"/>
            </a:xfrm>
            <a:prstGeom prst="roundRect">
              <a:avLst/>
            </a:prstGeom>
            <a:noFill/>
            <a:ln w="3810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Cliente llena el formato de reclamos</a:t>
              </a:r>
            </a:p>
          </p:txBody>
        </p:sp>
        <p:sp>
          <p:nvSpPr>
            <p:cNvPr id="9" name="Rectángulo: esquinas redondeadas 8"/>
            <p:cNvSpPr/>
            <p:nvPr/>
          </p:nvSpPr>
          <p:spPr>
            <a:xfrm>
              <a:off x="8703522" y="1948068"/>
              <a:ext cx="2266121" cy="1325219"/>
            </a:xfrm>
            <a:prstGeom prst="roundRect">
              <a:avLst/>
            </a:prstGeom>
            <a:noFill/>
            <a:ln w="38100">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lee el formato para corroborar la información</a:t>
              </a:r>
            </a:p>
          </p:txBody>
        </p:sp>
        <p:sp>
          <p:nvSpPr>
            <p:cNvPr id="10" name="Rectángulo: esquinas redondeadas 9"/>
            <p:cNvSpPr/>
            <p:nvPr/>
          </p:nvSpPr>
          <p:spPr>
            <a:xfrm>
              <a:off x="8703521" y="4101942"/>
              <a:ext cx="2266121" cy="1325219"/>
            </a:xfrm>
            <a:prstGeom prst="roundRect">
              <a:avLst/>
            </a:prstGeom>
            <a:noFill/>
            <a:ln w="381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genera incidente de reclamos en portal</a:t>
              </a:r>
            </a:p>
          </p:txBody>
        </p:sp>
        <p:sp>
          <p:nvSpPr>
            <p:cNvPr id="11" name="Rectángulo: esquinas redondeadas 10"/>
            <p:cNvSpPr/>
            <p:nvPr/>
          </p:nvSpPr>
          <p:spPr>
            <a:xfrm>
              <a:off x="5769742" y="4101941"/>
              <a:ext cx="2266121" cy="1325219"/>
            </a:xfrm>
            <a:prstGeom prst="roundRect">
              <a:avLst/>
            </a:pr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Asesor menciona el plazo de atención y resolución</a:t>
              </a:r>
            </a:p>
          </p:txBody>
        </p:sp>
        <p:sp>
          <p:nvSpPr>
            <p:cNvPr id="12" name="Rectángulo: esquinas redondeadas 11"/>
            <p:cNvSpPr/>
            <p:nvPr/>
          </p:nvSpPr>
          <p:spPr>
            <a:xfrm>
              <a:off x="2835963" y="4101940"/>
              <a:ext cx="2266121" cy="1325219"/>
            </a:xfrm>
            <a:prstGeom prst="round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solidFill>
                    <a:srgbClr val="4D4D4D"/>
                  </a:solidFill>
                  <a:latin typeface="Calibri" panose="020F0502020204030204" pitchFamily="34" charset="0"/>
                  <a:cs typeface="Calibri" panose="020F0502020204030204" pitchFamily="34" charset="0"/>
                </a:rPr>
                <a:t>Cliente se retira de tienda con su copia de reclamo</a:t>
              </a:r>
            </a:p>
          </p:txBody>
        </p:sp>
        <p:sp>
          <p:nvSpPr>
            <p:cNvPr id="13" name="Flecha: a la derecha 12"/>
            <p:cNvSpPr/>
            <p:nvPr/>
          </p:nvSpPr>
          <p:spPr>
            <a:xfrm>
              <a:off x="5234609" y="2411896"/>
              <a:ext cx="410817" cy="53008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4" name="Flecha: a la derecha 13"/>
            <p:cNvSpPr/>
            <p:nvPr/>
          </p:nvSpPr>
          <p:spPr>
            <a:xfrm>
              <a:off x="8160181" y="2411895"/>
              <a:ext cx="410817" cy="53008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5" name="Flecha: a la derecha 14"/>
            <p:cNvSpPr/>
            <p:nvPr/>
          </p:nvSpPr>
          <p:spPr>
            <a:xfrm rot="10800000">
              <a:off x="8160181" y="4499505"/>
              <a:ext cx="410817" cy="530087"/>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6" name="Flecha: a la derecha 15"/>
            <p:cNvSpPr/>
            <p:nvPr/>
          </p:nvSpPr>
          <p:spPr>
            <a:xfrm rot="10800000">
              <a:off x="5226402" y="4499506"/>
              <a:ext cx="410817" cy="53008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sp>
          <p:nvSpPr>
            <p:cNvPr id="17" name="Flecha: a la derecha 16"/>
            <p:cNvSpPr/>
            <p:nvPr/>
          </p:nvSpPr>
          <p:spPr>
            <a:xfrm rot="5400000">
              <a:off x="9631172" y="3422571"/>
              <a:ext cx="410817" cy="53008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rgbClr val="4D4D4D"/>
                </a:solidFill>
              </a:endParaRPr>
            </a:p>
          </p:txBody>
        </p:sp>
      </p:grpSp>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360721" y="2663685"/>
            <a:ext cx="2128915" cy="3435738"/>
          </a:xfrm>
          <a:prstGeom prst="rect">
            <a:avLst/>
          </a:prstGeom>
        </p:spPr>
      </p:pic>
      <p:sp>
        <p:nvSpPr>
          <p:cNvPr id="20" name="Bocadillo: rectángulo con esquinas redondeadas 19"/>
          <p:cNvSpPr/>
          <p:nvPr/>
        </p:nvSpPr>
        <p:spPr>
          <a:xfrm>
            <a:off x="9431296" y="997027"/>
            <a:ext cx="1987764" cy="1524002"/>
          </a:xfrm>
          <a:prstGeom prst="wedgeRoundRectCallout">
            <a:avLst>
              <a:gd name="adj1" fmla="val -8380"/>
              <a:gd name="adj2" fmla="val 64167"/>
              <a:gd name="adj3" fmla="val 16667"/>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500" dirty="0">
                <a:solidFill>
                  <a:srgbClr val="4D4D4D"/>
                </a:solidFill>
                <a:latin typeface="Calibri" panose="020F0502020204030204" pitchFamily="34" charset="0"/>
                <a:cs typeface="Calibri" panose="020F0502020204030204" pitchFamily="34" charset="0"/>
              </a:rPr>
              <a:t>Al finalizar su atención, recuerda darle su código de expediente electrónico del reclamo realizado</a:t>
            </a:r>
          </a:p>
        </p:txBody>
      </p:sp>
      <p:sp>
        <p:nvSpPr>
          <p:cNvPr id="2" name="CuadroTexto 1">
            <a:extLst>
              <a:ext uri="{FF2B5EF4-FFF2-40B4-BE49-F238E27FC236}">
                <a16:creationId xmlns:a16="http://schemas.microsoft.com/office/drawing/2014/main" id="{B334E57F-EEE0-48E0-9458-D0003816F621}"/>
              </a:ext>
            </a:extLst>
          </p:cNvPr>
          <p:cNvSpPr txBox="1"/>
          <p:nvPr/>
        </p:nvSpPr>
        <p:spPr>
          <a:xfrm>
            <a:off x="1006616" y="5899368"/>
            <a:ext cx="2247346" cy="400110"/>
          </a:xfrm>
          <a:prstGeom prst="rect">
            <a:avLst/>
          </a:prstGeom>
          <a:noFill/>
        </p:spPr>
        <p:txBody>
          <a:bodyPr wrap="none" rtlCol="0">
            <a:spAutoFit/>
          </a:bodyPr>
          <a:lstStyle/>
          <a:p>
            <a:r>
              <a:rPr lang="es-PE" sz="2000" b="1" i="1" dirty="0">
                <a:solidFill>
                  <a:srgbClr val="FF0000"/>
                </a:solidFill>
              </a:rPr>
              <a:t>No aplica </a:t>
            </a:r>
            <a:r>
              <a:rPr lang="es-PE" sz="2000" b="1" i="1" dirty="0" err="1">
                <a:solidFill>
                  <a:srgbClr val="FF0000"/>
                </a:solidFill>
              </a:rPr>
              <a:t>paperless</a:t>
            </a:r>
            <a:endParaRPr lang="es-PE" sz="2000" b="1" i="1" dirty="0">
              <a:solidFill>
                <a:srgbClr val="FF0000"/>
              </a:solidFill>
            </a:endParaRPr>
          </a:p>
        </p:txBody>
      </p:sp>
    </p:spTree>
    <p:extLst>
      <p:ext uri="{BB962C8B-B14F-4D97-AF65-F5344CB8AC3E}">
        <p14:creationId xmlns:p14="http://schemas.microsoft.com/office/powerpoint/2010/main" val="57508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Materias de reclamo_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7</a:t>
            </a:fld>
            <a:endParaRPr lang="es-PE" dirty="0"/>
          </a:p>
        </p:txBody>
      </p:sp>
      <p:sp>
        <p:nvSpPr>
          <p:cNvPr id="7" name="Rectángulo 6"/>
          <p:cNvSpPr/>
          <p:nvPr/>
        </p:nvSpPr>
        <p:spPr>
          <a:xfrm>
            <a:off x="1684711" y="2132502"/>
            <a:ext cx="6514512" cy="1923604"/>
          </a:xfrm>
          <a:prstGeom prst="rect">
            <a:avLst/>
          </a:prstGeom>
        </p:spPr>
        <p:txBody>
          <a:bodyPr wrap="square">
            <a:spAutoFit/>
          </a:bodyPr>
          <a:lstStyle/>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Cuando desconoce los montos generados por la renta básica, servicios adicionales y consumos realizados a través de los servicios contratados.</a:t>
            </a:r>
          </a:p>
          <a:p>
            <a:pPr marL="285750" indent="-285750" algn="just">
              <a:buFont typeface="Wingdings" panose="05000000000000000000" pitchFamily="2" charset="2"/>
              <a:buChar char="ü"/>
            </a:pPr>
            <a:endParaRPr lang="es-PE" sz="1700" dirty="0">
              <a:solidFill>
                <a:srgbClr val="4D4D4D"/>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Todo recibo podrá ser reclamado sólo hasta 2 años después de la fecha de vencimiento del mismo.</a:t>
            </a:r>
          </a:p>
          <a:p>
            <a:pPr algn="just"/>
            <a:endParaRPr lang="es-PE" sz="1700" dirty="0">
              <a:solidFill>
                <a:srgbClr val="4D4D4D"/>
              </a:solidFill>
              <a:latin typeface="Calibri" panose="020F0502020204030204" pitchFamily="34" charset="0"/>
              <a:cs typeface="Calibri" panose="020F0502020204030204" pitchFamily="34" charset="0"/>
            </a:endParaRPr>
          </a:p>
        </p:txBody>
      </p:sp>
      <p:sp>
        <p:nvSpPr>
          <p:cNvPr id="8" name="Rectángulo 7"/>
          <p:cNvSpPr/>
          <p:nvPr/>
        </p:nvSpPr>
        <p:spPr>
          <a:xfrm>
            <a:off x="1638888" y="1485240"/>
            <a:ext cx="3320524" cy="461665"/>
          </a:xfrm>
          <a:prstGeom prst="rect">
            <a:avLst/>
          </a:prstGeom>
        </p:spPr>
        <p:txBody>
          <a:bodyPr wrap="none">
            <a:spAutoFit/>
          </a:bodyPr>
          <a:lstStyle/>
          <a:p>
            <a:r>
              <a:rPr lang="es-PE" sz="2400" b="1" dirty="0">
                <a:solidFill>
                  <a:srgbClr val="46AC46"/>
                </a:solidFill>
                <a:latin typeface="Calibri" panose="020F0502020204030204" pitchFamily="34" charset="0"/>
                <a:cs typeface="Calibri" panose="020F0502020204030204" pitchFamily="34" charset="0"/>
              </a:rPr>
              <a:t>Facturación de servicio_ </a:t>
            </a:r>
          </a:p>
        </p:txBody>
      </p:sp>
      <p:pic>
        <p:nvPicPr>
          <p:cNvPr id="9" name="Picture 6" descr="https://upload.wikimedia.org/wikipedia/commons/thumb/5/50/Yes_Check_Circle.svg/2000px-Yes_Check_Circ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57" y="1528885"/>
            <a:ext cx="374374" cy="3743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a 10"/>
          <p:cNvGraphicFramePr>
            <a:graphicFrameLocks noGrp="1"/>
          </p:cNvGraphicFramePr>
          <p:nvPr>
            <p:extLst>
              <p:ext uri="{D42A27DB-BD31-4B8C-83A1-F6EECF244321}">
                <p14:modId xmlns:p14="http://schemas.microsoft.com/office/powerpoint/2010/main" val="1768517168"/>
              </p:ext>
            </p:extLst>
          </p:nvPr>
        </p:nvGraphicFramePr>
        <p:xfrm>
          <a:off x="1884610" y="4084281"/>
          <a:ext cx="6314612" cy="2064728"/>
        </p:xfrm>
        <a:graphic>
          <a:graphicData uri="http://schemas.openxmlformats.org/drawingml/2006/table">
            <a:tbl>
              <a:tblPr firstRow="1" bandRow="1">
                <a:tableStyleId>{17292A2E-F333-43FB-9621-5CBBE7FDCDCB}</a:tableStyleId>
              </a:tblPr>
              <a:tblGrid>
                <a:gridCol w="1578653">
                  <a:extLst>
                    <a:ext uri="{9D8B030D-6E8A-4147-A177-3AD203B41FA5}">
                      <a16:colId xmlns:a16="http://schemas.microsoft.com/office/drawing/2014/main" val="20002"/>
                    </a:ext>
                  </a:extLst>
                </a:gridCol>
                <a:gridCol w="1578653">
                  <a:extLst>
                    <a:ext uri="{9D8B030D-6E8A-4147-A177-3AD203B41FA5}">
                      <a16:colId xmlns:a16="http://schemas.microsoft.com/office/drawing/2014/main" val="20003"/>
                    </a:ext>
                  </a:extLst>
                </a:gridCol>
                <a:gridCol w="1578653">
                  <a:extLst>
                    <a:ext uri="{9D8B030D-6E8A-4147-A177-3AD203B41FA5}">
                      <a16:colId xmlns:a16="http://schemas.microsoft.com/office/drawing/2014/main" val="20004"/>
                    </a:ext>
                  </a:extLst>
                </a:gridCol>
                <a:gridCol w="1578653">
                  <a:extLst>
                    <a:ext uri="{9D8B030D-6E8A-4147-A177-3AD203B41FA5}">
                      <a16:colId xmlns:a16="http://schemas.microsoft.com/office/drawing/2014/main" val="20005"/>
                    </a:ext>
                  </a:extLst>
                </a:gridCol>
              </a:tblGrid>
              <a:tr h="448854">
                <a:tc>
                  <a:txBody>
                    <a:bodyPr/>
                    <a:lstStyle/>
                    <a:p>
                      <a:pPr algn="ctr"/>
                      <a:r>
                        <a:rPr lang="es-PE" sz="1400" dirty="0">
                          <a:latin typeface="Calibri" panose="020F0502020204030204" pitchFamily="34" charset="0"/>
                          <a:cs typeface="Calibri" panose="020F0502020204030204" pitchFamily="34" charset="0"/>
                        </a:rPr>
                        <a:t>Tipo</a:t>
                      </a:r>
                      <a:endParaRPr lang="es-PE" sz="1400" i="1" dirty="0">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Plazo</a:t>
                      </a:r>
                      <a:endParaRPr lang="es-PE" sz="1400" i="1" dirty="0">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Notificación</a:t>
                      </a:r>
                      <a:endParaRPr lang="es-PE" sz="1400" i="1" dirty="0">
                        <a:latin typeface="Calibri" panose="020F0502020204030204" pitchFamily="34" charset="0"/>
                        <a:cs typeface="Calibri" panose="020F0502020204030204" pitchFamily="34" charset="0"/>
                      </a:endParaRPr>
                    </a:p>
                  </a:txBody>
                  <a:tcPr anchor="ctr"/>
                </a:tc>
                <a:tc>
                  <a:txBody>
                    <a:bodyPr/>
                    <a:lstStyle/>
                    <a:p>
                      <a:pPr algn="ctr"/>
                      <a:r>
                        <a:rPr lang="es-PE" sz="1400" dirty="0">
                          <a:latin typeface="Calibri" panose="020F0502020204030204" pitchFamily="34" charset="0"/>
                          <a:cs typeface="Calibri" panose="020F0502020204030204" pitchFamily="34" charset="0"/>
                        </a:rPr>
                        <a:t>Envío</a:t>
                      </a:r>
                      <a:r>
                        <a:rPr lang="es-PE" sz="1400" baseline="0" dirty="0">
                          <a:latin typeface="Calibri" panose="020F0502020204030204" pitchFamily="34" charset="0"/>
                          <a:cs typeface="Calibri" panose="020F0502020204030204" pitchFamily="34" charset="0"/>
                        </a:rPr>
                        <a:t> al Inbox</a:t>
                      </a:r>
                      <a:endParaRPr lang="es-PE" sz="1400" i="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0"/>
                  </a:ext>
                </a:extLst>
              </a:tr>
              <a:tr h="942593">
                <a:tc>
                  <a:txBody>
                    <a:bodyPr/>
                    <a:lstStyle/>
                    <a:p>
                      <a:pPr algn="ctr"/>
                      <a:br>
                        <a:rPr lang="es-MX" sz="1200" kern="1200" dirty="0">
                          <a:effectLst/>
                          <a:latin typeface="Calibri" panose="020F0502020204030204" pitchFamily="34" charset="0"/>
                          <a:cs typeface="Calibri" panose="020F0502020204030204" pitchFamily="34" charset="0"/>
                        </a:rPr>
                      </a:br>
                      <a:r>
                        <a:rPr lang="es-MX" sz="1200" kern="1200" dirty="0">
                          <a:effectLst/>
                          <a:latin typeface="Calibri" panose="020F0502020204030204" pitchFamily="34" charset="0"/>
                          <a:cs typeface="Calibri" panose="020F0502020204030204" pitchFamily="34" charset="0"/>
                        </a:rPr>
                        <a:t>Importe igual o menor a S/.20.25 </a:t>
                      </a:r>
                      <a:r>
                        <a:rPr lang="es-MX" sz="1200" kern="1200" dirty="0" err="1">
                          <a:effectLst/>
                          <a:latin typeface="Calibri" panose="020F0502020204030204" pitchFamily="34" charset="0"/>
                          <a:cs typeface="Calibri" panose="020F0502020204030204" pitchFamily="34" charset="0"/>
                        </a:rPr>
                        <a:t>inc</a:t>
                      </a:r>
                      <a:r>
                        <a:rPr lang="es-MX" sz="1200" kern="1200" dirty="0">
                          <a:effectLst/>
                          <a:latin typeface="Calibri" panose="020F0502020204030204" pitchFamily="34" charset="0"/>
                          <a:cs typeface="Calibri" panose="020F0502020204030204" pitchFamily="34" charset="0"/>
                        </a:rPr>
                        <a:t> IGV.</a:t>
                      </a:r>
                      <a:endParaRPr lang="es-PE" sz="1100" i="1" dirty="0">
                        <a:solidFill>
                          <a:srgbClr val="0154A0"/>
                        </a:solidFill>
                        <a:latin typeface="Calibri" panose="020F0502020204030204" pitchFamily="34" charset="0"/>
                        <a:cs typeface="Calibri" panose="020F0502020204030204" pitchFamily="34" charset="0"/>
                      </a:endParaRPr>
                    </a:p>
                  </a:txBody>
                  <a:tcPr/>
                </a:tc>
                <a:tc>
                  <a:txBody>
                    <a:bodyPr/>
                    <a:lstStyle/>
                    <a:p>
                      <a:pPr algn="ctr"/>
                      <a:r>
                        <a:rPr lang="es-PE" sz="1200" dirty="0">
                          <a:latin typeface="Calibri" panose="020F0502020204030204" pitchFamily="34" charset="0"/>
                          <a:cs typeface="Calibri" panose="020F0502020204030204" pitchFamily="34" charset="0"/>
                        </a:rPr>
                        <a:t>15 días</a:t>
                      </a:r>
                      <a:r>
                        <a:rPr lang="es-PE" sz="1200" baseline="0" dirty="0">
                          <a:latin typeface="Calibri" panose="020F0502020204030204" pitchFamily="34" charset="0"/>
                          <a:cs typeface="Calibri" panose="020F0502020204030204" pitchFamily="34" charset="0"/>
                        </a:rPr>
                        <a:t>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200" dirty="0">
                          <a:latin typeface="Calibri" panose="020F0502020204030204" pitchFamily="34" charset="0"/>
                          <a:cs typeface="Calibri" panose="020F0502020204030204" pitchFamily="34" charset="0"/>
                        </a:rPr>
                        <a:t>05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rowSpan="2">
                  <a:txBody>
                    <a:bodyPr/>
                    <a:lstStyle/>
                    <a:p>
                      <a:pPr algn="ctr"/>
                      <a:r>
                        <a:rPr lang="es-PE" sz="1400" dirty="0">
                          <a:latin typeface="Calibri" panose="020F0502020204030204" pitchFamily="34" charset="0"/>
                          <a:cs typeface="Calibri" panose="020F0502020204030204" pitchFamily="34" charset="0"/>
                        </a:rPr>
                        <a:t>Reclamos Ext Per</a:t>
                      </a:r>
                      <a:endParaRPr lang="es-PE" sz="1400" b="1" i="1" dirty="0">
                        <a:solidFill>
                          <a:srgbClr val="FF6702"/>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0001"/>
                  </a:ext>
                </a:extLst>
              </a:tr>
              <a:tr h="673281">
                <a:tc>
                  <a:txBody>
                    <a:bodyPr/>
                    <a:lstStyle/>
                    <a:p>
                      <a:pPr algn="ctr"/>
                      <a:r>
                        <a:rPr lang="es-MX" sz="1200" kern="1200" dirty="0">
                          <a:effectLst/>
                          <a:latin typeface="Calibri" panose="020F0502020204030204" pitchFamily="34" charset="0"/>
                          <a:cs typeface="Calibri" panose="020F0502020204030204" pitchFamily="34" charset="0"/>
                        </a:rPr>
                        <a:t>Importe mayor a S/.20.25 </a:t>
                      </a:r>
                      <a:r>
                        <a:rPr lang="es-MX" sz="1200" kern="1200" dirty="0" err="1">
                          <a:effectLst/>
                          <a:latin typeface="Calibri" panose="020F0502020204030204" pitchFamily="34" charset="0"/>
                          <a:cs typeface="Calibri" panose="020F0502020204030204" pitchFamily="34" charset="0"/>
                        </a:rPr>
                        <a:t>inc</a:t>
                      </a:r>
                      <a:r>
                        <a:rPr lang="es-MX" sz="1200" kern="1200" dirty="0">
                          <a:effectLst/>
                          <a:latin typeface="Calibri" panose="020F0502020204030204" pitchFamily="34" charset="0"/>
                          <a:cs typeface="Calibri" panose="020F0502020204030204" pitchFamily="34" charset="0"/>
                        </a:rPr>
                        <a:t> IGV</a:t>
                      </a:r>
                      <a:endParaRPr lang="es-PE" sz="1100" i="1" dirty="0">
                        <a:solidFill>
                          <a:srgbClr val="0154A0"/>
                        </a:solidFill>
                        <a:latin typeface="Calibri" panose="020F0502020204030204" pitchFamily="34" charset="0"/>
                        <a:cs typeface="Calibri" panose="020F0502020204030204" pitchFamily="34" charset="0"/>
                      </a:endParaRPr>
                    </a:p>
                  </a:txBody>
                  <a:tcPr/>
                </a:tc>
                <a:tc>
                  <a:txBody>
                    <a:bodyPr/>
                    <a:lstStyle/>
                    <a:p>
                      <a:pPr algn="ctr"/>
                      <a:r>
                        <a:rPr lang="es-PE" sz="1200" dirty="0">
                          <a:latin typeface="Calibri" panose="020F0502020204030204" pitchFamily="34" charset="0"/>
                          <a:cs typeface="Calibri" panose="020F0502020204030204" pitchFamily="34" charset="0"/>
                        </a:rPr>
                        <a:t>20 días hábiles</a:t>
                      </a:r>
                      <a:endParaRPr lang="es-PE" sz="1200" i="1" dirty="0">
                        <a:solidFill>
                          <a:srgbClr val="0154A0"/>
                        </a:solidFill>
                        <a:latin typeface="Calibri" panose="020F0502020204030204" pitchFamily="34" charset="0"/>
                        <a:cs typeface="Calibri" panose="020F0502020204030204" pitchFamily="34" charset="0"/>
                      </a:endParaRPr>
                    </a:p>
                  </a:txBody>
                  <a:tcPr anchor="ctr"/>
                </a:tc>
                <a:tc vMerge="1">
                  <a:txBody>
                    <a:bodyPr/>
                    <a:lstStyle/>
                    <a:p>
                      <a:pPr algn="ctr"/>
                      <a:endParaRPr lang="es-PE" sz="1600" dirty="0">
                        <a:latin typeface="Arial" panose="020B0604020202020204" pitchFamily="34" charset="0"/>
                        <a:cs typeface="Arial" panose="020B0604020202020204" pitchFamily="34" charset="0"/>
                      </a:endParaRPr>
                    </a:p>
                  </a:txBody>
                  <a:tcPr anchor="ctr"/>
                </a:tc>
                <a:tc vMerge="1">
                  <a:txBody>
                    <a:bodyPr/>
                    <a:lstStyle/>
                    <a:p>
                      <a:endParaRPr lang="es-PE"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bl>
          </a:graphicData>
        </a:graphic>
      </p:graphicFrame>
      <p:pic>
        <p:nvPicPr>
          <p:cNvPr id="14" name="Imagen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2121" y="1762539"/>
            <a:ext cx="3300351" cy="4525778"/>
          </a:xfrm>
          <a:prstGeom prst="rect">
            <a:avLst/>
          </a:prstGeom>
        </p:spPr>
      </p:pic>
    </p:spTree>
    <p:extLst>
      <p:ext uri="{BB962C8B-B14F-4D97-AF65-F5344CB8AC3E}">
        <p14:creationId xmlns:p14="http://schemas.microsoft.com/office/powerpoint/2010/main" val="37283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Materias de 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8</a:t>
            </a:fld>
            <a:endParaRPr lang="es-PE" dirty="0"/>
          </a:p>
        </p:txBody>
      </p:sp>
      <p:sp>
        <p:nvSpPr>
          <p:cNvPr id="6" name="Rectángulo 5"/>
          <p:cNvSpPr/>
          <p:nvPr/>
        </p:nvSpPr>
        <p:spPr>
          <a:xfrm>
            <a:off x="1600059" y="2306675"/>
            <a:ext cx="6422455" cy="1400383"/>
          </a:xfrm>
          <a:prstGeom prst="rect">
            <a:avLst/>
          </a:prstGeom>
        </p:spPr>
        <p:txBody>
          <a:bodyPr wrap="square">
            <a:spAutoFit/>
          </a:bodyPr>
          <a:lstStyle/>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Montos cobrados al usuario por conceptos distintos a los oportunamente facturados.</a:t>
            </a:r>
          </a:p>
          <a:p>
            <a:pPr algn="just"/>
            <a:endParaRPr lang="es-PE" sz="1700" dirty="0">
              <a:solidFill>
                <a:srgbClr val="4D4D4D"/>
              </a:solidFill>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ü"/>
            </a:pPr>
            <a:r>
              <a:rPr lang="es-PE" sz="1700" dirty="0">
                <a:solidFill>
                  <a:srgbClr val="4D4D4D"/>
                </a:solidFill>
                <a:latin typeface="Calibri" panose="020F0502020204030204" pitchFamily="34" charset="0"/>
                <a:cs typeface="Calibri" panose="020F0502020204030204" pitchFamily="34" charset="0"/>
              </a:rPr>
              <a:t>Todo reclamo por cobro implica la inclusión de un monto reclamado en el AMR.</a:t>
            </a:r>
          </a:p>
        </p:txBody>
      </p:sp>
      <p:sp>
        <p:nvSpPr>
          <p:cNvPr id="7" name="Rectángulo 6"/>
          <p:cNvSpPr/>
          <p:nvPr/>
        </p:nvSpPr>
        <p:spPr>
          <a:xfrm>
            <a:off x="1760193" y="1617488"/>
            <a:ext cx="2610523" cy="461665"/>
          </a:xfrm>
          <a:prstGeom prst="rect">
            <a:avLst/>
          </a:prstGeom>
        </p:spPr>
        <p:txBody>
          <a:bodyPr wrap="none">
            <a:spAutoFit/>
          </a:bodyPr>
          <a:lstStyle/>
          <a:p>
            <a:r>
              <a:rPr lang="es-PE" sz="2400" b="1" dirty="0">
                <a:solidFill>
                  <a:srgbClr val="46AC46"/>
                </a:solidFill>
                <a:latin typeface="Calibri" panose="020F0502020204030204" pitchFamily="34" charset="0"/>
                <a:cs typeface="Calibri" panose="020F0502020204030204" pitchFamily="34" charset="0"/>
              </a:rPr>
              <a:t>Cobro de servicio_ </a:t>
            </a:r>
          </a:p>
        </p:txBody>
      </p:sp>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l="20869" r="34131" b="6205"/>
          <a:stretch/>
        </p:blipFill>
        <p:spPr>
          <a:xfrm>
            <a:off x="8462852" y="1119413"/>
            <a:ext cx="2393991" cy="4989840"/>
          </a:xfrm>
          <a:prstGeom prst="rect">
            <a:avLst/>
          </a:prstGeom>
        </p:spPr>
      </p:pic>
      <p:pic>
        <p:nvPicPr>
          <p:cNvPr id="9" name="Picture 6" descr="https://upload.wikimedia.org/wikipedia/commons/thumb/5/50/Yes_Check_Circle.svg/2000px-Yes_Check_Circl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057" y="1661134"/>
            <a:ext cx="374374" cy="3743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a 9"/>
          <p:cNvGraphicFramePr>
            <a:graphicFrameLocks noGrp="1"/>
          </p:cNvGraphicFramePr>
          <p:nvPr>
            <p:extLst>
              <p:ext uri="{D42A27DB-BD31-4B8C-83A1-F6EECF244321}">
                <p14:modId xmlns:p14="http://schemas.microsoft.com/office/powerpoint/2010/main" val="3207183024"/>
              </p:ext>
            </p:extLst>
          </p:nvPr>
        </p:nvGraphicFramePr>
        <p:xfrm>
          <a:off x="1871139" y="4553336"/>
          <a:ext cx="5731899" cy="1205188"/>
        </p:xfrm>
        <a:graphic>
          <a:graphicData uri="http://schemas.openxmlformats.org/drawingml/2006/table">
            <a:tbl>
              <a:tblPr firstRow="1" bandRow="1">
                <a:tableStyleId>{17292A2E-F333-43FB-9621-5CBBE7FDCDCB}</a:tableStyleId>
              </a:tblPr>
              <a:tblGrid>
                <a:gridCol w="1910633">
                  <a:extLst>
                    <a:ext uri="{9D8B030D-6E8A-4147-A177-3AD203B41FA5}">
                      <a16:colId xmlns:a16="http://schemas.microsoft.com/office/drawing/2014/main" val="4234616001"/>
                    </a:ext>
                  </a:extLst>
                </a:gridCol>
                <a:gridCol w="1910633">
                  <a:extLst>
                    <a:ext uri="{9D8B030D-6E8A-4147-A177-3AD203B41FA5}">
                      <a16:colId xmlns:a16="http://schemas.microsoft.com/office/drawing/2014/main" val="4086624651"/>
                    </a:ext>
                  </a:extLst>
                </a:gridCol>
                <a:gridCol w="1910633">
                  <a:extLst>
                    <a:ext uri="{9D8B030D-6E8A-4147-A177-3AD203B41FA5}">
                      <a16:colId xmlns:a16="http://schemas.microsoft.com/office/drawing/2014/main" val="4024531975"/>
                    </a:ext>
                  </a:extLst>
                </a:gridCol>
              </a:tblGrid>
              <a:tr h="485398">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Plazo</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Notificación</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Envío al Inbox</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139427068"/>
                  </a:ext>
                </a:extLst>
              </a:tr>
              <a:tr h="719790">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20 días hábiles</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05 días hábiles</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Reclamos Ext Per</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766866507"/>
                  </a:ext>
                </a:extLst>
              </a:tr>
            </a:tbl>
          </a:graphicData>
        </a:graphic>
      </p:graphicFrame>
    </p:spTree>
    <p:extLst>
      <p:ext uri="{BB962C8B-B14F-4D97-AF65-F5344CB8AC3E}">
        <p14:creationId xmlns:p14="http://schemas.microsoft.com/office/powerpoint/2010/main" val="125248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prstGeom prst="rect">
            <a:avLst/>
          </a:prstGeom>
        </p:spPr>
        <p:txBody>
          <a:bodyPr>
            <a:normAutofit fontScale="90000"/>
          </a:bodyPr>
          <a:lstStyle/>
          <a:p>
            <a:r>
              <a:rPr lang="es-PE" dirty="0"/>
              <a:t>Materia de reclamos_</a:t>
            </a:r>
          </a:p>
        </p:txBody>
      </p:sp>
      <p:sp>
        <p:nvSpPr>
          <p:cNvPr id="3" name="Marcador de número de diapositiva 2"/>
          <p:cNvSpPr>
            <a:spLocks noGrp="1"/>
          </p:cNvSpPr>
          <p:nvPr>
            <p:ph type="sldNum" sz="quarter" idx="12"/>
          </p:nvPr>
        </p:nvSpPr>
        <p:spPr/>
        <p:txBody>
          <a:bodyPr/>
          <a:lstStyle/>
          <a:p>
            <a:r>
              <a:rPr lang="es-PE" dirty="0"/>
              <a:t>0</a:t>
            </a:r>
            <a:fld id="{6FB91799-A107-423A-86EB-F058D660FB79}" type="slidenum">
              <a:rPr lang="es-PE" smtClean="0"/>
              <a:pPr/>
              <a:t>9</a:t>
            </a:fld>
            <a:endParaRPr lang="es-PE" dirty="0"/>
          </a:p>
        </p:txBody>
      </p:sp>
      <p:sp>
        <p:nvSpPr>
          <p:cNvPr id="6" name="Rectángulo 5"/>
          <p:cNvSpPr/>
          <p:nvPr/>
        </p:nvSpPr>
        <p:spPr>
          <a:xfrm>
            <a:off x="1789372" y="3059604"/>
            <a:ext cx="5949898" cy="923330"/>
          </a:xfrm>
          <a:prstGeom prst="rect">
            <a:avLst/>
          </a:prstGeom>
        </p:spPr>
        <p:txBody>
          <a:bodyPr wrap="square">
            <a:spAutoFit/>
          </a:bodyPr>
          <a:lstStyle/>
          <a:p>
            <a:pPr algn="just"/>
            <a:r>
              <a:rPr lang="es-PE" dirty="0">
                <a:solidFill>
                  <a:srgbClr val="4D4D4D"/>
                </a:solidFill>
                <a:latin typeface="Calibri" panose="020F0502020204030204" pitchFamily="34" charset="0"/>
                <a:cs typeface="Calibri" panose="020F0502020204030204" pitchFamily="34" charset="0"/>
              </a:rPr>
              <a:t>Cuando no se cumple con el plazo para instalar y/o activar servicios suplementarios o adicionales que hubieren sido solicitados por el cliente y/o usuario.</a:t>
            </a:r>
          </a:p>
        </p:txBody>
      </p:sp>
      <p:sp>
        <p:nvSpPr>
          <p:cNvPr id="7" name="Rectángulo 6"/>
          <p:cNvSpPr/>
          <p:nvPr/>
        </p:nvSpPr>
        <p:spPr>
          <a:xfrm>
            <a:off x="1789372" y="1896228"/>
            <a:ext cx="5429751" cy="830997"/>
          </a:xfrm>
          <a:prstGeom prst="rect">
            <a:avLst/>
          </a:prstGeom>
        </p:spPr>
        <p:txBody>
          <a:bodyPr wrap="square">
            <a:spAutoFit/>
          </a:bodyPr>
          <a:lstStyle/>
          <a:p>
            <a:r>
              <a:rPr lang="es-PE" sz="2400" b="1" dirty="0">
                <a:solidFill>
                  <a:srgbClr val="46AC46"/>
                </a:solidFill>
                <a:latin typeface="Calibri" panose="020F0502020204030204" pitchFamily="34" charset="0"/>
                <a:cs typeface="Calibri" panose="020F0502020204030204" pitchFamily="34" charset="0"/>
              </a:rPr>
              <a:t>Incumplimiento en la instalación o la activación de un servicio_</a:t>
            </a:r>
          </a:p>
        </p:txBody>
      </p:sp>
      <p:pic>
        <p:nvPicPr>
          <p:cNvPr id="8" name="Picture 6" descr="https://upload.wikimedia.org/wikipedia/commons/thumb/5/50/Yes_Check_Circle.svg/2000px-Yes_Check_Circ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014" y="1937353"/>
            <a:ext cx="374374" cy="3743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a 8"/>
          <p:cNvGraphicFramePr>
            <a:graphicFrameLocks noGrp="1"/>
          </p:cNvGraphicFramePr>
          <p:nvPr>
            <p:extLst>
              <p:ext uri="{D42A27DB-BD31-4B8C-83A1-F6EECF244321}">
                <p14:modId xmlns:p14="http://schemas.microsoft.com/office/powerpoint/2010/main" val="3697906184"/>
              </p:ext>
            </p:extLst>
          </p:nvPr>
        </p:nvGraphicFramePr>
        <p:xfrm>
          <a:off x="1789372" y="4647692"/>
          <a:ext cx="5817375" cy="1128918"/>
        </p:xfrm>
        <a:graphic>
          <a:graphicData uri="http://schemas.openxmlformats.org/drawingml/2006/table">
            <a:tbl>
              <a:tblPr firstRow="1" bandRow="1">
                <a:tableStyleId>{17292A2E-F333-43FB-9621-5CBBE7FDCDCB}</a:tableStyleId>
              </a:tblPr>
              <a:tblGrid>
                <a:gridCol w="1939125">
                  <a:extLst>
                    <a:ext uri="{9D8B030D-6E8A-4147-A177-3AD203B41FA5}">
                      <a16:colId xmlns:a16="http://schemas.microsoft.com/office/drawing/2014/main" val="2961611938"/>
                    </a:ext>
                  </a:extLst>
                </a:gridCol>
                <a:gridCol w="1939125">
                  <a:extLst>
                    <a:ext uri="{9D8B030D-6E8A-4147-A177-3AD203B41FA5}">
                      <a16:colId xmlns:a16="http://schemas.microsoft.com/office/drawing/2014/main" val="3231172813"/>
                    </a:ext>
                  </a:extLst>
                </a:gridCol>
                <a:gridCol w="1939125">
                  <a:extLst>
                    <a:ext uri="{9D8B030D-6E8A-4147-A177-3AD203B41FA5}">
                      <a16:colId xmlns:a16="http://schemas.microsoft.com/office/drawing/2014/main" val="1430659298"/>
                    </a:ext>
                  </a:extLst>
                </a:gridCol>
              </a:tblGrid>
              <a:tr h="454679">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Plazo</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Notificación</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Envío al Inbox</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828834991"/>
                  </a:ext>
                </a:extLst>
              </a:tr>
              <a:tr h="674239">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15 días hábiles</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05 días hábiles</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s-PE" sz="1400" kern="1200" dirty="0">
                          <a:latin typeface="Calibri" panose="020F0502020204030204" pitchFamily="34" charset="0"/>
                          <a:cs typeface="Calibri" panose="020F0502020204030204" pitchFamily="34" charset="0"/>
                        </a:rPr>
                        <a:t>Reclamos Ext Per</a:t>
                      </a:r>
                      <a:endParaRPr lang="es-PE" sz="1400" b="1" kern="1200" dirty="0">
                        <a:solidFill>
                          <a:schemeClr val="bg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540153220"/>
                  </a:ext>
                </a:extLst>
              </a:tr>
            </a:tbl>
          </a:graphicData>
        </a:graphic>
      </p:graphicFrame>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521" y="1896228"/>
            <a:ext cx="4777136" cy="4359137"/>
          </a:xfrm>
          <a:prstGeom prst="rect">
            <a:avLst/>
          </a:prstGeom>
        </p:spPr>
      </p:pic>
    </p:spTree>
    <p:extLst>
      <p:ext uri="{BB962C8B-B14F-4D97-AF65-F5344CB8AC3E}">
        <p14:creationId xmlns:p14="http://schemas.microsoft.com/office/powerpoint/2010/main" val="435082044"/>
      </p:ext>
    </p:extLst>
  </p:cSld>
  <p:clrMapOvr>
    <a:masterClrMapping/>
  </p:clrMapOvr>
</p:sld>
</file>

<file path=ppt/theme/theme1.xml><?xml version="1.0" encoding="utf-8"?>
<a:theme xmlns:a="http://schemas.openxmlformats.org/drawingml/2006/main" name="Plantilla_Increxa-FoCo_FEB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crexa-FoCo_FEB2017" id="{538C0888-A80E-4008-A4DA-1B67E15DB8D1}" vid="{B0736EF6-76D4-4499-AFF0-66AEF8D3E09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Plantilla_Increxa-FoCo_FEB2017</Template>
  <TotalTime>1376</TotalTime>
  <Words>3790</Words>
  <Application>Microsoft Office PowerPoint</Application>
  <PresentationFormat>Panorámica</PresentationFormat>
  <Paragraphs>615</Paragraphs>
  <Slides>52</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52</vt:i4>
      </vt:variant>
    </vt:vector>
  </HeadingPairs>
  <TitlesOfParts>
    <vt:vector size="61" baseType="lpstr">
      <vt:lpstr>Arial</vt:lpstr>
      <vt:lpstr>Arial Narrow</vt:lpstr>
      <vt:lpstr>Calibri</vt:lpstr>
      <vt:lpstr>Corbel</vt:lpstr>
      <vt:lpstr>Ebrima</vt:lpstr>
      <vt:lpstr>Lucida Handwriting</vt:lpstr>
      <vt:lpstr>Times New Roman</vt:lpstr>
      <vt:lpstr>Wingdings</vt:lpstr>
      <vt:lpstr>Plantilla_Increxa-FoCo_FEB2017</vt:lpstr>
      <vt:lpstr>Presentación de PowerPoint</vt:lpstr>
      <vt:lpstr>Reclamos_</vt:lpstr>
      <vt:lpstr>Reclamos_</vt:lpstr>
      <vt:lpstr>Reclamos_</vt:lpstr>
      <vt:lpstr>Instancias de reclamos_</vt:lpstr>
      <vt:lpstr>Flujo de atención de un reclamo_</vt:lpstr>
      <vt:lpstr>Materias de reclamo_</vt:lpstr>
      <vt:lpstr>Materias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vt:lpstr>
      <vt:lpstr>Materia de reclamos_Empresas</vt:lpstr>
      <vt:lpstr>Formulario de reclamos_</vt:lpstr>
      <vt:lpstr>Formulario de reclamos_</vt:lpstr>
      <vt:lpstr>Consideraciones_</vt:lpstr>
      <vt:lpstr>Flujo de atención de una apelación_</vt:lpstr>
      <vt:lpstr>Apelación_</vt:lpstr>
      <vt:lpstr>Apelación_</vt:lpstr>
      <vt:lpstr>Apelación_</vt:lpstr>
      <vt:lpstr>Expediente electrónico de reclamo_</vt:lpstr>
      <vt:lpstr>Expediente electrónico de reclamo_</vt:lpstr>
      <vt:lpstr>Presentación de PowerPoint</vt:lpstr>
      <vt:lpstr>Administrador de montos reclamados_</vt:lpstr>
      <vt:lpstr>Administrador de montos reclamados_</vt:lpstr>
      <vt:lpstr>Administrador de montos reclamados_</vt:lpstr>
      <vt:lpstr>Administrador de montos reclamados_</vt:lpstr>
      <vt:lpstr>Administrador de montos reclamados_</vt:lpstr>
      <vt:lpstr>Solución anticipada_</vt:lpstr>
      <vt:lpstr>Solución anticipada_</vt:lpstr>
      <vt:lpstr>Solución anticipada_</vt:lpstr>
      <vt:lpstr>Solución anticipada_</vt:lpstr>
      <vt:lpstr>Solución anticipada_</vt:lpstr>
      <vt:lpstr>Solución anticipada – Flujo en reclamo</vt:lpstr>
      <vt:lpstr>Solución anticipada – Flujo apelación</vt:lpstr>
      <vt:lpstr>Solución anticipada - caso</vt:lpstr>
      <vt:lpstr>Solución anticipada_</vt:lpstr>
      <vt:lpstr>Recurso de queja_</vt:lpstr>
      <vt:lpstr>Recurso de queja_</vt:lpstr>
      <vt:lpstr>Recurso de queja_</vt:lpstr>
      <vt:lpstr>Recurso de queja_</vt:lpstr>
      <vt:lpstr>Tipos de resolución_</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Herrera Valdez</dc:creator>
  <cp:lastModifiedBy>Oscar Herrera Valdez</cp:lastModifiedBy>
  <cp:revision>98</cp:revision>
  <dcterms:created xsi:type="dcterms:W3CDTF">2016-07-18T15:13:08Z</dcterms:created>
  <dcterms:modified xsi:type="dcterms:W3CDTF">2017-11-06T11:43:59Z</dcterms:modified>
</cp:coreProperties>
</file>